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78" r:id="rId7"/>
    <p:sldId id="260" r:id="rId8"/>
    <p:sldId id="281" r:id="rId9"/>
    <p:sldId id="261" r:id="rId10"/>
    <p:sldId id="282" r:id="rId11"/>
    <p:sldId id="262" r:id="rId12"/>
    <p:sldId id="279" r:id="rId13"/>
    <p:sldId id="284" r:id="rId14"/>
    <p:sldId id="286" r:id="rId15"/>
    <p:sldId id="287" r:id="rId16"/>
    <p:sldId id="285" r:id="rId17"/>
    <p:sldId id="263" r:id="rId18"/>
    <p:sldId id="264" r:id="rId19"/>
    <p:sldId id="265" r:id="rId20"/>
    <p:sldId id="266" r:id="rId21"/>
    <p:sldId id="267" r:id="rId22"/>
    <p:sldId id="28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2" autoAdjust="0"/>
    <p:restoredTop sz="94660"/>
  </p:normalViewPr>
  <p:slideViewPr>
    <p:cSldViewPr>
      <p:cViewPr varScale="1">
        <p:scale>
          <a:sx n="110" d="100"/>
          <a:sy n="110" d="100"/>
        </p:scale>
        <p:origin x="-10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30C2C5-4460-42B4-96E7-FB425E1A1C62}"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ru-RU"/>
        </a:p>
      </dgm:t>
    </dgm:pt>
    <dgm:pt modelId="{43987CA8-0E82-446C-B080-DB7503EDE72B}">
      <dgm:prSet phldrT="[Текст]" custT="1"/>
      <dgm:spPr/>
      <dgm:t>
        <a:bodyPr/>
        <a:lstStyle/>
        <a:p>
          <a:r>
            <a:rPr lang="kk-KZ" sz="2400" i="1" dirty="0" smtClean="0"/>
            <a:t>кәсіби танымдық мазмұндағы құрылымы</a:t>
          </a:r>
          <a:endParaRPr lang="ru-RU" sz="2400" dirty="0"/>
        </a:p>
      </dgm:t>
    </dgm:pt>
    <dgm:pt modelId="{3080C70A-971A-40A3-9B8F-025F8ADD8B4B}" type="parTrans" cxnId="{B6376A62-E960-4920-96D2-58133905A9E4}">
      <dgm:prSet/>
      <dgm:spPr/>
      <dgm:t>
        <a:bodyPr/>
        <a:lstStyle/>
        <a:p>
          <a:endParaRPr lang="ru-RU"/>
        </a:p>
      </dgm:t>
    </dgm:pt>
    <dgm:pt modelId="{AED3F58F-3BF6-4BB1-8935-7DECD690C8C5}" type="sibTrans" cxnId="{B6376A62-E960-4920-96D2-58133905A9E4}">
      <dgm:prSet/>
      <dgm:spPr/>
      <dgm:t>
        <a:bodyPr/>
        <a:lstStyle/>
        <a:p>
          <a:endParaRPr lang="ru-RU"/>
        </a:p>
      </dgm:t>
    </dgm:pt>
    <dgm:pt modelId="{B26A9BEF-6BB8-43C4-BD50-1968F635CCDD}">
      <dgm:prSet phldrT="[Текст]" custT="1"/>
      <dgm:spPr/>
      <dgm:t>
        <a:bodyPr/>
        <a:lstStyle/>
        <a:p>
          <a:r>
            <a:rPr lang="kk-KZ" sz="2400" i="1" dirty="0" smtClean="0"/>
            <a:t>мазмұны жағынан қарапайым мәтіндерді өз бетіме оқытуды жетілдіру</a:t>
          </a:r>
          <a:endParaRPr lang="ru-RU" sz="2400" dirty="0"/>
        </a:p>
      </dgm:t>
    </dgm:pt>
    <dgm:pt modelId="{D43E1CE9-A7B2-4DC9-82D7-0C6773712BC9}" type="parTrans" cxnId="{D195B4CD-5703-4A31-BF5A-C6DEA25C7FDA}">
      <dgm:prSet/>
      <dgm:spPr/>
      <dgm:t>
        <a:bodyPr/>
        <a:lstStyle/>
        <a:p>
          <a:endParaRPr lang="ru-RU"/>
        </a:p>
      </dgm:t>
    </dgm:pt>
    <dgm:pt modelId="{1CBB53F2-7293-417E-9A04-9AA12D110864}" type="sibTrans" cxnId="{D195B4CD-5703-4A31-BF5A-C6DEA25C7FDA}">
      <dgm:prSet/>
      <dgm:spPr/>
      <dgm:t>
        <a:bodyPr/>
        <a:lstStyle/>
        <a:p>
          <a:endParaRPr lang="ru-RU"/>
        </a:p>
      </dgm:t>
    </dgm:pt>
    <dgm:pt modelId="{02FB06DE-9BC6-460A-8BC2-C36B8D0BC6BB}">
      <dgm:prSet phldrT="[Текст]" custT="1"/>
      <dgm:spPr/>
      <dgm:t>
        <a:bodyPr/>
        <a:lstStyle/>
        <a:p>
          <a:r>
            <a:rPr lang="kk-KZ" sz="2400" i="1" dirty="0" smtClean="0"/>
            <a:t>талдау сияқты жаттығу түрлерін орындау</a:t>
          </a:r>
          <a:endParaRPr lang="ru-RU" sz="2400" dirty="0"/>
        </a:p>
      </dgm:t>
    </dgm:pt>
    <dgm:pt modelId="{C383AA6D-90C8-4753-A996-55D48D4C1965}" type="parTrans" cxnId="{EE380093-A6DC-4B97-8928-B5CE0E86BD67}">
      <dgm:prSet/>
      <dgm:spPr/>
      <dgm:t>
        <a:bodyPr/>
        <a:lstStyle/>
        <a:p>
          <a:endParaRPr lang="ru-RU"/>
        </a:p>
      </dgm:t>
    </dgm:pt>
    <dgm:pt modelId="{9515F728-BE5C-408A-99AE-3C22546D9064}" type="sibTrans" cxnId="{EE380093-A6DC-4B97-8928-B5CE0E86BD67}">
      <dgm:prSet/>
      <dgm:spPr/>
      <dgm:t>
        <a:bodyPr/>
        <a:lstStyle/>
        <a:p>
          <a:endParaRPr lang="ru-RU"/>
        </a:p>
      </dgm:t>
    </dgm:pt>
    <dgm:pt modelId="{DAE23402-A00B-4462-BFCF-C5A530A02032}">
      <dgm:prSet phldrT="[Текст]" custT="1"/>
      <dgm:spPr/>
      <dgm:t>
        <a:bodyPr/>
        <a:lstStyle/>
        <a:p>
          <a:r>
            <a:rPr lang="kk-KZ" sz="2400" i="1" dirty="0" smtClean="0"/>
            <a:t>жаңа тақырыптық лексикамен жұмыс істеу, яғни сөз тіркестері мен сөйлем құрау</a:t>
          </a:r>
          <a:endParaRPr lang="ru-RU" sz="2400" dirty="0"/>
        </a:p>
      </dgm:t>
    </dgm:pt>
    <dgm:pt modelId="{FA7A94C7-07AB-4FC7-9EC0-017021EEF850}" type="parTrans" cxnId="{518FB007-E246-46A6-B831-465B1045A6D6}">
      <dgm:prSet/>
      <dgm:spPr/>
      <dgm:t>
        <a:bodyPr/>
        <a:lstStyle/>
        <a:p>
          <a:endParaRPr lang="ru-RU"/>
        </a:p>
      </dgm:t>
    </dgm:pt>
    <dgm:pt modelId="{964A8889-5A6E-45DC-A638-C648DECC69FA}" type="sibTrans" cxnId="{518FB007-E246-46A6-B831-465B1045A6D6}">
      <dgm:prSet/>
      <dgm:spPr/>
      <dgm:t>
        <a:bodyPr/>
        <a:lstStyle/>
        <a:p>
          <a:endParaRPr lang="ru-RU"/>
        </a:p>
      </dgm:t>
    </dgm:pt>
    <dgm:pt modelId="{6CA59CF9-E20C-40FA-9997-B32CB47D4BB1}">
      <dgm:prSet phldrT="[Текст]" custT="1"/>
      <dgm:spPr/>
      <dgm:t>
        <a:bodyPr/>
        <a:lstStyle/>
        <a:p>
          <a:r>
            <a:rPr lang="kk-KZ" sz="2400" i="1" dirty="0" smtClean="0"/>
            <a:t>сұраққа жауап беру</a:t>
          </a:r>
          <a:endParaRPr lang="ru-RU" sz="2400" dirty="0"/>
        </a:p>
      </dgm:t>
    </dgm:pt>
    <dgm:pt modelId="{75F59480-21DB-40CD-87D3-42DA65B78ADB}" type="parTrans" cxnId="{57C8AC1C-613C-47ED-ABBF-01DAACADEA4D}">
      <dgm:prSet/>
      <dgm:spPr/>
      <dgm:t>
        <a:bodyPr/>
        <a:lstStyle/>
        <a:p>
          <a:endParaRPr lang="ru-RU"/>
        </a:p>
      </dgm:t>
    </dgm:pt>
    <dgm:pt modelId="{89C0D804-4D7C-4EC8-A6C9-546F45654A59}" type="sibTrans" cxnId="{57C8AC1C-613C-47ED-ABBF-01DAACADEA4D}">
      <dgm:prSet/>
      <dgm:spPr/>
      <dgm:t>
        <a:bodyPr/>
        <a:lstStyle/>
        <a:p>
          <a:endParaRPr lang="ru-RU"/>
        </a:p>
      </dgm:t>
    </dgm:pt>
    <dgm:pt modelId="{E02DFEC5-C615-4ECD-9BF4-3B9E16729161}">
      <dgm:prSet phldrT="[Текст]" custT="1"/>
      <dgm:spPr/>
      <dgm:t>
        <a:bodyPr/>
        <a:lstStyle/>
        <a:p>
          <a:r>
            <a:rPr lang="kk-KZ" sz="2800" i="1" dirty="0" smtClean="0"/>
            <a:t>мәтіннен қажетті нақты ақпаратты табу көзделеді</a:t>
          </a:r>
          <a:r>
            <a:rPr lang="kk-KZ" sz="1200" i="1" dirty="0" smtClean="0"/>
            <a:t>. </a:t>
          </a:r>
          <a:endParaRPr lang="ru-RU" sz="1200" dirty="0"/>
        </a:p>
      </dgm:t>
    </dgm:pt>
    <dgm:pt modelId="{2440FC99-81A8-452F-992A-69838FACB4E2}" type="parTrans" cxnId="{217974D9-7722-4BA6-80EB-385B80CE3FF9}">
      <dgm:prSet/>
      <dgm:spPr/>
      <dgm:t>
        <a:bodyPr/>
        <a:lstStyle/>
        <a:p>
          <a:endParaRPr lang="ru-RU"/>
        </a:p>
      </dgm:t>
    </dgm:pt>
    <dgm:pt modelId="{C00DB829-9B39-4C0B-80F6-B9073521684B}" type="sibTrans" cxnId="{217974D9-7722-4BA6-80EB-385B80CE3FF9}">
      <dgm:prSet/>
      <dgm:spPr/>
      <dgm:t>
        <a:bodyPr/>
        <a:lstStyle/>
        <a:p>
          <a:endParaRPr lang="ru-RU"/>
        </a:p>
      </dgm:t>
    </dgm:pt>
    <dgm:pt modelId="{B1E5ED06-BA7F-4AED-925F-1987CACC886C}">
      <dgm:prSet phldrT="[Текст]" custT="1"/>
      <dgm:spPr/>
      <dgm:t>
        <a:bodyPr/>
        <a:lstStyle/>
        <a:p>
          <a:r>
            <a:rPr lang="kk-KZ" sz="2400" i="1" dirty="0" smtClean="0"/>
            <a:t>сұрақ қою</a:t>
          </a:r>
          <a:endParaRPr lang="ru-RU" sz="2400" dirty="0"/>
        </a:p>
      </dgm:t>
    </dgm:pt>
    <dgm:pt modelId="{75E792A8-CB63-4897-8095-258922436C86}" type="sibTrans" cxnId="{C873DCD2-5A7D-4587-A904-19CCADBA885C}">
      <dgm:prSet/>
      <dgm:spPr/>
      <dgm:t>
        <a:bodyPr/>
        <a:lstStyle/>
        <a:p>
          <a:endParaRPr lang="ru-RU"/>
        </a:p>
      </dgm:t>
    </dgm:pt>
    <dgm:pt modelId="{2F9EC583-C99B-49EA-80E6-DC149913227D}" type="parTrans" cxnId="{C873DCD2-5A7D-4587-A904-19CCADBA885C}">
      <dgm:prSet/>
      <dgm:spPr/>
      <dgm:t>
        <a:bodyPr/>
        <a:lstStyle/>
        <a:p>
          <a:endParaRPr lang="ru-RU"/>
        </a:p>
      </dgm:t>
    </dgm:pt>
    <dgm:pt modelId="{9D6BB3F3-8758-432F-8B22-4E40660F12E8}" type="pres">
      <dgm:prSet presAssocID="{0E30C2C5-4460-42B4-96E7-FB425E1A1C62}" presName="Name0" presStyleCnt="0">
        <dgm:presLayoutVars>
          <dgm:dir/>
          <dgm:resizeHandles/>
        </dgm:presLayoutVars>
      </dgm:prSet>
      <dgm:spPr/>
      <dgm:t>
        <a:bodyPr/>
        <a:lstStyle/>
        <a:p>
          <a:endParaRPr lang="ru-RU"/>
        </a:p>
      </dgm:t>
    </dgm:pt>
    <dgm:pt modelId="{355E45FE-3B23-4735-A2D7-A7A3B44DCAB9}" type="pres">
      <dgm:prSet presAssocID="{43987CA8-0E82-446C-B080-DB7503EDE72B}" presName="compNode" presStyleCnt="0"/>
      <dgm:spPr/>
    </dgm:pt>
    <dgm:pt modelId="{AFD96BBA-D82C-43C0-8D7E-2059F2D059DF}" type="pres">
      <dgm:prSet presAssocID="{43987CA8-0E82-446C-B080-DB7503EDE72B}" presName="dummyConnPt" presStyleCnt="0"/>
      <dgm:spPr/>
    </dgm:pt>
    <dgm:pt modelId="{0D338DFF-D074-4FD8-B0B7-AC509ED416C1}" type="pres">
      <dgm:prSet presAssocID="{43987CA8-0E82-446C-B080-DB7503EDE72B}" presName="node" presStyleLbl="node1" presStyleIdx="0" presStyleCnt="7" custScaleX="260898" custScaleY="227172" custLinFactY="-28725" custLinFactNeighborX="-830" custLinFactNeighborY="-100000">
        <dgm:presLayoutVars>
          <dgm:bulletEnabled val="1"/>
        </dgm:presLayoutVars>
      </dgm:prSet>
      <dgm:spPr/>
      <dgm:t>
        <a:bodyPr/>
        <a:lstStyle/>
        <a:p>
          <a:endParaRPr lang="ru-RU"/>
        </a:p>
      </dgm:t>
    </dgm:pt>
    <dgm:pt modelId="{F1A7AFB4-47C0-4C52-A1D1-321DE0374164}" type="pres">
      <dgm:prSet presAssocID="{AED3F58F-3BF6-4BB1-8935-7DECD690C8C5}" presName="sibTrans" presStyleLbl="bgSibTrans2D1" presStyleIdx="0" presStyleCnt="6"/>
      <dgm:spPr/>
      <dgm:t>
        <a:bodyPr/>
        <a:lstStyle/>
        <a:p>
          <a:endParaRPr lang="ru-RU"/>
        </a:p>
      </dgm:t>
    </dgm:pt>
    <dgm:pt modelId="{EDE5DE27-6746-47F3-94D0-365DA969E8DB}" type="pres">
      <dgm:prSet presAssocID="{B26A9BEF-6BB8-43C4-BD50-1968F635CCDD}" presName="compNode" presStyleCnt="0"/>
      <dgm:spPr/>
    </dgm:pt>
    <dgm:pt modelId="{BF6EFE75-5433-4A49-970F-4BE0DBA59B5B}" type="pres">
      <dgm:prSet presAssocID="{B26A9BEF-6BB8-43C4-BD50-1968F635CCDD}" presName="dummyConnPt" presStyleCnt="0"/>
      <dgm:spPr/>
    </dgm:pt>
    <dgm:pt modelId="{A0190939-68A2-4A07-92DF-6E32E81D7701}" type="pres">
      <dgm:prSet presAssocID="{B26A9BEF-6BB8-43C4-BD50-1968F635CCDD}" presName="node" presStyleLbl="node1" presStyleIdx="1" presStyleCnt="7" custScaleX="298610" custScaleY="287250" custLinFactNeighborX="8922" custLinFactNeighborY="-34350">
        <dgm:presLayoutVars>
          <dgm:bulletEnabled val="1"/>
        </dgm:presLayoutVars>
      </dgm:prSet>
      <dgm:spPr/>
      <dgm:t>
        <a:bodyPr/>
        <a:lstStyle/>
        <a:p>
          <a:endParaRPr lang="ru-RU"/>
        </a:p>
      </dgm:t>
    </dgm:pt>
    <dgm:pt modelId="{341AB9CC-3050-4DE8-B350-D287A64F2EA4}" type="pres">
      <dgm:prSet presAssocID="{1CBB53F2-7293-417E-9A04-9AA12D110864}" presName="sibTrans" presStyleLbl="bgSibTrans2D1" presStyleIdx="1" presStyleCnt="6"/>
      <dgm:spPr/>
      <dgm:t>
        <a:bodyPr/>
        <a:lstStyle/>
        <a:p>
          <a:endParaRPr lang="ru-RU"/>
        </a:p>
      </dgm:t>
    </dgm:pt>
    <dgm:pt modelId="{413BD426-A5DA-4B8A-99EA-5FF97EBE241A}" type="pres">
      <dgm:prSet presAssocID="{B1E5ED06-BA7F-4AED-925F-1987CACC886C}" presName="compNode" presStyleCnt="0"/>
      <dgm:spPr/>
    </dgm:pt>
    <dgm:pt modelId="{C5B08489-E998-44B9-BB21-EF886E9945E5}" type="pres">
      <dgm:prSet presAssocID="{B1E5ED06-BA7F-4AED-925F-1987CACC886C}" presName="dummyConnPt" presStyleCnt="0"/>
      <dgm:spPr/>
    </dgm:pt>
    <dgm:pt modelId="{72BAFEEA-F8C3-4E22-A431-070358B28E00}" type="pres">
      <dgm:prSet presAssocID="{B1E5ED06-BA7F-4AED-925F-1987CACC886C}" presName="node" presStyleLbl="node1" presStyleIdx="2" presStyleCnt="7" custLinFactNeighborX="3743" custLinFactNeighborY="-29145">
        <dgm:presLayoutVars>
          <dgm:bulletEnabled val="1"/>
        </dgm:presLayoutVars>
      </dgm:prSet>
      <dgm:spPr/>
      <dgm:t>
        <a:bodyPr/>
        <a:lstStyle/>
        <a:p>
          <a:endParaRPr lang="ru-RU"/>
        </a:p>
      </dgm:t>
    </dgm:pt>
    <dgm:pt modelId="{FACFE1FF-34B1-430E-AA2B-D2D82E7A1658}" type="pres">
      <dgm:prSet presAssocID="{75E792A8-CB63-4897-8095-258922436C86}" presName="sibTrans" presStyleLbl="bgSibTrans2D1" presStyleIdx="2" presStyleCnt="6"/>
      <dgm:spPr/>
      <dgm:t>
        <a:bodyPr/>
        <a:lstStyle/>
        <a:p>
          <a:endParaRPr lang="ru-RU"/>
        </a:p>
      </dgm:t>
    </dgm:pt>
    <dgm:pt modelId="{472BE889-05C9-4D8B-BF76-EA46C1CAB555}" type="pres">
      <dgm:prSet presAssocID="{02FB06DE-9BC6-460A-8BC2-C36B8D0BC6BB}" presName="compNode" presStyleCnt="0"/>
      <dgm:spPr/>
    </dgm:pt>
    <dgm:pt modelId="{A8D452E0-D413-424F-961A-584C66F6F6B7}" type="pres">
      <dgm:prSet presAssocID="{02FB06DE-9BC6-460A-8BC2-C36B8D0BC6BB}" presName="dummyConnPt" presStyleCnt="0"/>
      <dgm:spPr/>
    </dgm:pt>
    <dgm:pt modelId="{92FCB6A3-1667-4763-A1A0-C6AA4A9E5C76}" type="pres">
      <dgm:prSet presAssocID="{02FB06DE-9BC6-460A-8BC2-C36B8D0BC6BB}" presName="node" presStyleLbl="node1" presStyleIdx="3" presStyleCnt="7" custScaleX="291694" custScaleY="154433" custLinFactNeighborX="2073" custLinFactNeighborY="64918">
        <dgm:presLayoutVars>
          <dgm:bulletEnabled val="1"/>
        </dgm:presLayoutVars>
      </dgm:prSet>
      <dgm:spPr/>
      <dgm:t>
        <a:bodyPr/>
        <a:lstStyle/>
        <a:p>
          <a:endParaRPr lang="ru-RU"/>
        </a:p>
      </dgm:t>
    </dgm:pt>
    <dgm:pt modelId="{578F3A96-F642-4F58-A9AD-17EB112064C0}" type="pres">
      <dgm:prSet presAssocID="{9515F728-BE5C-408A-99AE-3C22546D9064}" presName="sibTrans" presStyleLbl="bgSibTrans2D1" presStyleIdx="3" presStyleCnt="6"/>
      <dgm:spPr/>
      <dgm:t>
        <a:bodyPr/>
        <a:lstStyle/>
        <a:p>
          <a:endParaRPr lang="ru-RU"/>
        </a:p>
      </dgm:t>
    </dgm:pt>
    <dgm:pt modelId="{E26B8346-7703-4D16-B465-27B050BFD2E6}" type="pres">
      <dgm:prSet presAssocID="{DAE23402-A00B-4462-BFCF-C5A530A02032}" presName="compNode" presStyleCnt="0"/>
      <dgm:spPr/>
    </dgm:pt>
    <dgm:pt modelId="{ED2BEDB4-E63E-43A4-8B97-B0B85E65E9C4}" type="pres">
      <dgm:prSet presAssocID="{DAE23402-A00B-4462-BFCF-C5A530A02032}" presName="dummyConnPt" presStyleCnt="0"/>
      <dgm:spPr/>
    </dgm:pt>
    <dgm:pt modelId="{FB5B7F37-B506-4B13-B521-42CB92068FC8}" type="pres">
      <dgm:prSet presAssocID="{DAE23402-A00B-4462-BFCF-C5A530A02032}" presName="node" presStyleLbl="node1" presStyleIdx="4" presStyleCnt="7" custScaleX="273320" custScaleY="417796" custLinFactNeighborX="14037" custLinFactNeighborY="-14165">
        <dgm:presLayoutVars>
          <dgm:bulletEnabled val="1"/>
        </dgm:presLayoutVars>
      </dgm:prSet>
      <dgm:spPr/>
      <dgm:t>
        <a:bodyPr/>
        <a:lstStyle/>
        <a:p>
          <a:endParaRPr lang="ru-RU"/>
        </a:p>
      </dgm:t>
    </dgm:pt>
    <dgm:pt modelId="{E3103FBC-28A1-4C5F-83CB-A8A7D517CDA3}" type="pres">
      <dgm:prSet presAssocID="{964A8889-5A6E-45DC-A638-C648DECC69FA}" presName="sibTrans" presStyleLbl="bgSibTrans2D1" presStyleIdx="4" presStyleCnt="6"/>
      <dgm:spPr/>
      <dgm:t>
        <a:bodyPr/>
        <a:lstStyle/>
        <a:p>
          <a:endParaRPr lang="ru-RU"/>
        </a:p>
      </dgm:t>
    </dgm:pt>
    <dgm:pt modelId="{3C08B578-08A4-4C9B-A427-F8673E20CBFA}" type="pres">
      <dgm:prSet presAssocID="{6CA59CF9-E20C-40FA-9997-B32CB47D4BB1}" presName="compNode" presStyleCnt="0"/>
      <dgm:spPr/>
    </dgm:pt>
    <dgm:pt modelId="{EEA47BCA-3FB7-489C-8B08-A03D6A548F9E}" type="pres">
      <dgm:prSet presAssocID="{6CA59CF9-E20C-40FA-9997-B32CB47D4BB1}" presName="dummyConnPt" presStyleCnt="0"/>
      <dgm:spPr/>
    </dgm:pt>
    <dgm:pt modelId="{A5A36D37-5950-4BE4-95F5-06A09E6987F6}" type="pres">
      <dgm:prSet presAssocID="{6CA59CF9-E20C-40FA-9997-B32CB47D4BB1}" presName="node" presStyleLbl="node1" presStyleIdx="5" presStyleCnt="7" custScaleX="174160" custScaleY="173302" custLinFactNeighborX="-20372" custLinFactNeighborY="-94489">
        <dgm:presLayoutVars>
          <dgm:bulletEnabled val="1"/>
        </dgm:presLayoutVars>
      </dgm:prSet>
      <dgm:spPr/>
      <dgm:t>
        <a:bodyPr/>
        <a:lstStyle/>
        <a:p>
          <a:endParaRPr lang="ru-RU"/>
        </a:p>
      </dgm:t>
    </dgm:pt>
    <dgm:pt modelId="{13381F7B-E3AC-418C-9FB0-F703F0B3CFA5}" type="pres">
      <dgm:prSet presAssocID="{89C0D804-4D7C-4EC8-A6C9-546F45654A59}" presName="sibTrans" presStyleLbl="bgSibTrans2D1" presStyleIdx="5" presStyleCnt="6" custAng="21260420" custFlipVert="0" custFlipHor="0" custScaleX="21972" custScaleY="79004" custLinFactY="700000" custLinFactNeighborX="17562" custLinFactNeighborY="718051"/>
      <dgm:spPr/>
      <dgm:t>
        <a:bodyPr/>
        <a:lstStyle/>
        <a:p>
          <a:endParaRPr lang="ru-RU"/>
        </a:p>
      </dgm:t>
    </dgm:pt>
    <dgm:pt modelId="{734E242B-CD54-4E39-8314-265372F3B70B}" type="pres">
      <dgm:prSet presAssocID="{E02DFEC5-C615-4ECD-9BF4-3B9E16729161}" presName="compNode" presStyleCnt="0"/>
      <dgm:spPr/>
    </dgm:pt>
    <dgm:pt modelId="{6B92E210-27CD-4CD9-9AAB-B33FC10F6DC2}" type="pres">
      <dgm:prSet presAssocID="{E02DFEC5-C615-4ECD-9BF4-3B9E16729161}" presName="dummyConnPt" presStyleCnt="0"/>
      <dgm:spPr/>
    </dgm:pt>
    <dgm:pt modelId="{DF37F9F4-86F1-41D1-8C3B-5FFDCABD967A}" type="pres">
      <dgm:prSet presAssocID="{E02DFEC5-C615-4ECD-9BF4-3B9E16729161}" presName="node" presStyleLbl="node1" presStyleIdx="6" presStyleCnt="7" custScaleX="194779" custScaleY="596846" custLinFactNeighborX="54429" custLinFactNeighborY="-19058">
        <dgm:presLayoutVars>
          <dgm:bulletEnabled val="1"/>
        </dgm:presLayoutVars>
      </dgm:prSet>
      <dgm:spPr/>
      <dgm:t>
        <a:bodyPr/>
        <a:lstStyle/>
        <a:p>
          <a:endParaRPr lang="ru-RU"/>
        </a:p>
      </dgm:t>
    </dgm:pt>
  </dgm:ptLst>
  <dgm:cxnLst>
    <dgm:cxn modelId="{C4F0982D-9DA2-46B5-9C64-337D6108B03C}" type="presOf" srcId="{02FB06DE-9BC6-460A-8BC2-C36B8D0BC6BB}" destId="{92FCB6A3-1667-4763-A1A0-C6AA4A9E5C76}" srcOrd="0" destOrd="0" presId="urn:microsoft.com/office/officeart/2005/8/layout/bProcess4"/>
    <dgm:cxn modelId="{EE380093-A6DC-4B97-8928-B5CE0E86BD67}" srcId="{0E30C2C5-4460-42B4-96E7-FB425E1A1C62}" destId="{02FB06DE-9BC6-460A-8BC2-C36B8D0BC6BB}" srcOrd="3" destOrd="0" parTransId="{C383AA6D-90C8-4753-A996-55D48D4C1965}" sibTransId="{9515F728-BE5C-408A-99AE-3C22546D9064}"/>
    <dgm:cxn modelId="{E4F51566-E5F8-4E5A-8136-23411084E993}" type="presOf" srcId="{DAE23402-A00B-4462-BFCF-C5A530A02032}" destId="{FB5B7F37-B506-4B13-B521-42CB92068FC8}" srcOrd="0" destOrd="0" presId="urn:microsoft.com/office/officeart/2005/8/layout/bProcess4"/>
    <dgm:cxn modelId="{816175EB-8F0D-46B7-A790-8F0AAE12C5FB}" type="presOf" srcId="{AED3F58F-3BF6-4BB1-8935-7DECD690C8C5}" destId="{F1A7AFB4-47C0-4C52-A1D1-321DE0374164}" srcOrd="0" destOrd="0" presId="urn:microsoft.com/office/officeart/2005/8/layout/bProcess4"/>
    <dgm:cxn modelId="{9D63C630-CEA8-46EE-B660-CBEB4BF647E7}" type="presOf" srcId="{E02DFEC5-C615-4ECD-9BF4-3B9E16729161}" destId="{DF37F9F4-86F1-41D1-8C3B-5FFDCABD967A}" srcOrd="0" destOrd="0" presId="urn:microsoft.com/office/officeart/2005/8/layout/bProcess4"/>
    <dgm:cxn modelId="{68B93E36-0560-4792-9121-6E73C8F1D63F}" type="presOf" srcId="{6CA59CF9-E20C-40FA-9997-B32CB47D4BB1}" destId="{A5A36D37-5950-4BE4-95F5-06A09E6987F6}" srcOrd="0" destOrd="0" presId="urn:microsoft.com/office/officeart/2005/8/layout/bProcess4"/>
    <dgm:cxn modelId="{F8ED31B8-5C73-4919-B39E-52840EE42D35}" type="presOf" srcId="{43987CA8-0E82-446C-B080-DB7503EDE72B}" destId="{0D338DFF-D074-4FD8-B0B7-AC509ED416C1}" srcOrd="0" destOrd="0" presId="urn:microsoft.com/office/officeart/2005/8/layout/bProcess4"/>
    <dgm:cxn modelId="{C873DCD2-5A7D-4587-A904-19CCADBA885C}" srcId="{0E30C2C5-4460-42B4-96E7-FB425E1A1C62}" destId="{B1E5ED06-BA7F-4AED-925F-1987CACC886C}" srcOrd="2" destOrd="0" parTransId="{2F9EC583-C99B-49EA-80E6-DC149913227D}" sibTransId="{75E792A8-CB63-4897-8095-258922436C86}"/>
    <dgm:cxn modelId="{99B3E1FC-B95D-4E97-98C0-7894C10F21C2}" type="presOf" srcId="{89C0D804-4D7C-4EC8-A6C9-546F45654A59}" destId="{13381F7B-E3AC-418C-9FB0-F703F0B3CFA5}" srcOrd="0" destOrd="0" presId="urn:microsoft.com/office/officeart/2005/8/layout/bProcess4"/>
    <dgm:cxn modelId="{57C8AC1C-613C-47ED-ABBF-01DAACADEA4D}" srcId="{0E30C2C5-4460-42B4-96E7-FB425E1A1C62}" destId="{6CA59CF9-E20C-40FA-9997-B32CB47D4BB1}" srcOrd="5" destOrd="0" parTransId="{75F59480-21DB-40CD-87D3-42DA65B78ADB}" sibTransId="{89C0D804-4D7C-4EC8-A6C9-546F45654A59}"/>
    <dgm:cxn modelId="{F5A05803-EDF8-403B-B986-CB81FDF80B56}" type="presOf" srcId="{1CBB53F2-7293-417E-9A04-9AA12D110864}" destId="{341AB9CC-3050-4DE8-B350-D287A64F2EA4}" srcOrd="0" destOrd="0" presId="urn:microsoft.com/office/officeart/2005/8/layout/bProcess4"/>
    <dgm:cxn modelId="{92840E54-C892-45CC-8BDE-BBFF6AF3EC81}" type="presOf" srcId="{0E30C2C5-4460-42B4-96E7-FB425E1A1C62}" destId="{9D6BB3F3-8758-432F-8B22-4E40660F12E8}" srcOrd="0" destOrd="0" presId="urn:microsoft.com/office/officeart/2005/8/layout/bProcess4"/>
    <dgm:cxn modelId="{B6376A62-E960-4920-96D2-58133905A9E4}" srcId="{0E30C2C5-4460-42B4-96E7-FB425E1A1C62}" destId="{43987CA8-0E82-446C-B080-DB7503EDE72B}" srcOrd="0" destOrd="0" parTransId="{3080C70A-971A-40A3-9B8F-025F8ADD8B4B}" sibTransId="{AED3F58F-3BF6-4BB1-8935-7DECD690C8C5}"/>
    <dgm:cxn modelId="{AA4D3069-6760-4CB1-8DDB-5AB25B587F0F}" type="presOf" srcId="{B1E5ED06-BA7F-4AED-925F-1987CACC886C}" destId="{72BAFEEA-F8C3-4E22-A431-070358B28E00}" srcOrd="0" destOrd="0" presId="urn:microsoft.com/office/officeart/2005/8/layout/bProcess4"/>
    <dgm:cxn modelId="{518FB007-E246-46A6-B831-465B1045A6D6}" srcId="{0E30C2C5-4460-42B4-96E7-FB425E1A1C62}" destId="{DAE23402-A00B-4462-BFCF-C5A530A02032}" srcOrd="4" destOrd="0" parTransId="{FA7A94C7-07AB-4FC7-9EC0-017021EEF850}" sibTransId="{964A8889-5A6E-45DC-A638-C648DECC69FA}"/>
    <dgm:cxn modelId="{217974D9-7722-4BA6-80EB-385B80CE3FF9}" srcId="{0E30C2C5-4460-42B4-96E7-FB425E1A1C62}" destId="{E02DFEC5-C615-4ECD-9BF4-3B9E16729161}" srcOrd="6" destOrd="0" parTransId="{2440FC99-81A8-452F-992A-69838FACB4E2}" sibTransId="{C00DB829-9B39-4C0B-80F6-B9073521684B}"/>
    <dgm:cxn modelId="{22755962-CDF8-4F88-AFF1-483A9789DDA4}" type="presOf" srcId="{964A8889-5A6E-45DC-A638-C648DECC69FA}" destId="{E3103FBC-28A1-4C5F-83CB-A8A7D517CDA3}" srcOrd="0" destOrd="0" presId="urn:microsoft.com/office/officeart/2005/8/layout/bProcess4"/>
    <dgm:cxn modelId="{25D8AA2D-5AA7-4B9C-8FA6-81FF8777161E}" type="presOf" srcId="{B26A9BEF-6BB8-43C4-BD50-1968F635CCDD}" destId="{A0190939-68A2-4A07-92DF-6E32E81D7701}" srcOrd="0" destOrd="0" presId="urn:microsoft.com/office/officeart/2005/8/layout/bProcess4"/>
    <dgm:cxn modelId="{A9EF2081-FB6D-4178-AAD4-6BEE729E2ADF}" type="presOf" srcId="{75E792A8-CB63-4897-8095-258922436C86}" destId="{FACFE1FF-34B1-430E-AA2B-D2D82E7A1658}" srcOrd="0" destOrd="0" presId="urn:microsoft.com/office/officeart/2005/8/layout/bProcess4"/>
    <dgm:cxn modelId="{51A0C245-0EDB-44DC-91E6-04F8B8EC411B}" type="presOf" srcId="{9515F728-BE5C-408A-99AE-3C22546D9064}" destId="{578F3A96-F642-4F58-A9AD-17EB112064C0}" srcOrd="0" destOrd="0" presId="urn:microsoft.com/office/officeart/2005/8/layout/bProcess4"/>
    <dgm:cxn modelId="{D195B4CD-5703-4A31-BF5A-C6DEA25C7FDA}" srcId="{0E30C2C5-4460-42B4-96E7-FB425E1A1C62}" destId="{B26A9BEF-6BB8-43C4-BD50-1968F635CCDD}" srcOrd="1" destOrd="0" parTransId="{D43E1CE9-A7B2-4DC9-82D7-0C6773712BC9}" sibTransId="{1CBB53F2-7293-417E-9A04-9AA12D110864}"/>
    <dgm:cxn modelId="{DCA295E5-B95A-4BED-8675-278C035AA8D7}" type="presParOf" srcId="{9D6BB3F3-8758-432F-8B22-4E40660F12E8}" destId="{355E45FE-3B23-4735-A2D7-A7A3B44DCAB9}" srcOrd="0" destOrd="0" presId="urn:microsoft.com/office/officeart/2005/8/layout/bProcess4"/>
    <dgm:cxn modelId="{DBE72C0B-325D-4EB2-82CA-377D436F5188}" type="presParOf" srcId="{355E45FE-3B23-4735-A2D7-A7A3B44DCAB9}" destId="{AFD96BBA-D82C-43C0-8D7E-2059F2D059DF}" srcOrd="0" destOrd="0" presId="urn:microsoft.com/office/officeart/2005/8/layout/bProcess4"/>
    <dgm:cxn modelId="{D0BBCA5E-7ADF-4218-BFA9-418BDD78489F}" type="presParOf" srcId="{355E45FE-3B23-4735-A2D7-A7A3B44DCAB9}" destId="{0D338DFF-D074-4FD8-B0B7-AC509ED416C1}" srcOrd="1" destOrd="0" presId="urn:microsoft.com/office/officeart/2005/8/layout/bProcess4"/>
    <dgm:cxn modelId="{ACC0BA52-87F9-486C-8EEC-B1831948AD95}" type="presParOf" srcId="{9D6BB3F3-8758-432F-8B22-4E40660F12E8}" destId="{F1A7AFB4-47C0-4C52-A1D1-321DE0374164}" srcOrd="1" destOrd="0" presId="urn:microsoft.com/office/officeart/2005/8/layout/bProcess4"/>
    <dgm:cxn modelId="{8B4ACA35-0C51-4AB1-8427-A01475C66BC2}" type="presParOf" srcId="{9D6BB3F3-8758-432F-8B22-4E40660F12E8}" destId="{EDE5DE27-6746-47F3-94D0-365DA969E8DB}" srcOrd="2" destOrd="0" presId="urn:microsoft.com/office/officeart/2005/8/layout/bProcess4"/>
    <dgm:cxn modelId="{F01EBCA9-68E6-49A6-BE46-68BEAE713E5D}" type="presParOf" srcId="{EDE5DE27-6746-47F3-94D0-365DA969E8DB}" destId="{BF6EFE75-5433-4A49-970F-4BE0DBA59B5B}" srcOrd="0" destOrd="0" presId="urn:microsoft.com/office/officeart/2005/8/layout/bProcess4"/>
    <dgm:cxn modelId="{8C8415BB-891D-4D92-8F2B-2796A67D238B}" type="presParOf" srcId="{EDE5DE27-6746-47F3-94D0-365DA969E8DB}" destId="{A0190939-68A2-4A07-92DF-6E32E81D7701}" srcOrd="1" destOrd="0" presId="urn:microsoft.com/office/officeart/2005/8/layout/bProcess4"/>
    <dgm:cxn modelId="{CD362F12-5D5C-4975-9249-4C694328FA2F}" type="presParOf" srcId="{9D6BB3F3-8758-432F-8B22-4E40660F12E8}" destId="{341AB9CC-3050-4DE8-B350-D287A64F2EA4}" srcOrd="3" destOrd="0" presId="urn:microsoft.com/office/officeart/2005/8/layout/bProcess4"/>
    <dgm:cxn modelId="{9838BECC-C9AC-4DA7-BC14-6AB150811516}" type="presParOf" srcId="{9D6BB3F3-8758-432F-8B22-4E40660F12E8}" destId="{413BD426-A5DA-4B8A-99EA-5FF97EBE241A}" srcOrd="4" destOrd="0" presId="urn:microsoft.com/office/officeart/2005/8/layout/bProcess4"/>
    <dgm:cxn modelId="{455DE437-B5B2-4A1D-AA6E-6AE8238DE44B}" type="presParOf" srcId="{413BD426-A5DA-4B8A-99EA-5FF97EBE241A}" destId="{C5B08489-E998-44B9-BB21-EF886E9945E5}" srcOrd="0" destOrd="0" presId="urn:microsoft.com/office/officeart/2005/8/layout/bProcess4"/>
    <dgm:cxn modelId="{FB841721-99B5-498B-8AF0-1DBA88480481}" type="presParOf" srcId="{413BD426-A5DA-4B8A-99EA-5FF97EBE241A}" destId="{72BAFEEA-F8C3-4E22-A431-070358B28E00}" srcOrd="1" destOrd="0" presId="urn:microsoft.com/office/officeart/2005/8/layout/bProcess4"/>
    <dgm:cxn modelId="{C3D4C650-9F37-4B10-8064-5E396AACD64F}" type="presParOf" srcId="{9D6BB3F3-8758-432F-8B22-4E40660F12E8}" destId="{FACFE1FF-34B1-430E-AA2B-D2D82E7A1658}" srcOrd="5" destOrd="0" presId="urn:microsoft.com/office/officeart/2005/8/layout/bProcess4"/>
    <dgm:cxn modelId="{6AD43A7E-3ECA-4A76-ACB7-CF6D73A7BA49}" type="presParOf" srcId="{9D6BB3F3-8758-432F-8B22-4E40660F12E8}" destId="{472BE889-05C9-4D8B-BF76-EA46C1CAB555}" srcOrd="6" destOrd="0" presId="urn:microsoft.com/office/officeart/2005/8/layout/bProcess4"/>
    <dgm:cxn modelId="{6EED50AA-0817-4F7E-A951-B4B32F2F981E}" type="presParOf" srcId="{472BE889-05C9-4D8B-BF76-EA46C1CAB555}" destId="{A8D452E0-D413-424F-961A-584C66F6F6B7}" srcOrd="0" destOrd="0" presId="urn:microsoft.com/office/officeart/2005/8/layout/bProcess4"/>
    <dgm:cxn modelId="{736BB2FB-194C-424E-9487-AC183AD4B419}" type="presParOf" srcId="{472BE889-05C9-4D8B-BF76-EA46C1CAB555}" destId="{92FCB6A3-1667-4763-A1A0-C6AA4A9E5C76}" srcOrd="1" destOrd="0" presId="urn:microsoft.com/office/officeart/2005/8/layout/bProcess4"/>
    <dgm:cxn modelId="{D90088FB-EC46-480D-97F2-EAECF6043477}" type="presParOf" srcId="{9D6BB3F3-8758-432F-8B22-4E40660F12E8}" destId="{578F3A96-F642-4F58-A9AD-17EB112064C0}" srcOrd="7" destOrd="0" presId="urn:microsoft.com/office/officeart/2005/8/layout/bProcess4"/>
    <dgm:cxn modelId="{C9EEF9DE-8418-4298-A480-99B95706037E}" type="presParOf" srcId="{9D6BB3F3-8758-432F-8B22-4E40660F12E8}" destId="{E26B8346-7703-4D16-B465-27B050BFD2E6}" srcOrd="8" destOrd="0" presId="urn:microsoft.com/office/officeart/2005/8/layout/bProcess4"/>
    <dgm:cxn modelId="{7D9940E2-2360-4480-BB5A-E565667B7408}" type="presParOf" srcId="{E26B8346-7703-4D16-B465-27B050BFD2E6}" destId="{ED2BEDB4-E63E-43A4-8B97-B0B85E65E9C4}" srcOrd="0" destOrd="0" presId="urn:microsoft.com/office/officeart/2005/8/layout/bProcess4"/>
    <dgm:cxn modelId="{6A37B9AB-C1D0-4F97-A9EB-10E56FE82BC5}" type="presParOf" srcId="{E26B8346-7703-4D16-B465-27B050BFD2E6}" destId="{FB5B7F37-B506-4B13-B521-42CB92068FC8}" srcOrd="1" destOrd="0" presId="urn:microsoft.com/office/officeart/2005/8/layout/bProcess4"/>
    <dgm:cxn modelId="{A136A7E1-BFE5-4D2D-8B5A-F113EF8C39EB}" type="presParOf" srcId="{9D6BB3F3-8758-432F-8B22-4E40660F12E8}" destId="{E3103FBC-28A1-4C5F-83CB-A8A7D517CDA3}" srcOrd="9" destOrd="0" presId="urn:microsoft.com/office/officeart/2005/8/layout/bProcess4"/>
    <dgm:cxn modelId="{B2D604CB-13C4-4688-9B1C-655973EA803A}" type="presParOf" srcId="{9D6BB3F3-8758-432F-8B22-4E40660F12E8}" destId="{3C08B578-08A4-4C9B-A427-F8673E20CBFA}" srcOrd="10" destOrd="0" presId="urn:microsoft.com/office/officeart/2005/8/layout/bProcess4"/>
    <dgm:cxn modelId="{47BA2E76-AA3A-4DE8-AA2F-31F5FC285410}" type="presParOf" srcId="{3C08B578-08A4-4C9B-A427-F8673E20CBFA}" destId="{EEA47BCA-3FB7-489C-8B08-A03D6A548F9E}" srcOrd="0" destOrd="0" presId="urn:microsoft.com/office/officeart/2005/8/layout/bProcess4"/>
    <dgm:cxn modelId="{3B792EC7-6A4E-435A-91AF-9CC748730524}" type="presParOf" srcId="{3C08B578-08A4-4C9B-A427-F8673E20CBFA}" destId="{A5A36D37-5950-4BE4-95F5-06A09E6987F6}" srcOrd="1" destOrd="0" presId="urn:microsoft.com/office/officeart/2005/8/layout/bProcess4"/>
    <dgm:cxn modelId="{6BEBDB74-7214-4431-83A4-68AF7C4926CD}" type="presParOf" srcId="{9D6BB3F3-8758-432F-8B22-4E40660F12E8}" destId="{13381F7B-E3AC-418C-9FB0-F703F0B3CFA5}" srcOrd="11" destOrd="0" presId="urn:microsoft.com/office/officeart/2005/8/layout/bProcess4"/>
    <dgm:cxn modelId="{E5E3D06E-CD5B-439E-87E9-AABAE7CF0FBC}" type="presParOf" srcId="{9D6BB3F3-8758-432F-8B22-4E40660F12E8}" destId="{734E242B-CD54-4E39-8314-265372F3B70B}" srcOrd="12" destOrd="0" presId="urn:microsoft.com/office/officeart/2005/8/layout/bProcess4"/>
    <dgm:cxn modelId="{B8B8A813-3BE4-4383-B2A3-8EED198A7C2A}" type="presParOf" srcId="{734E242B-CD54-4E39-8314-265372F3B70B}" destId="{6B92E210-27CD-4CD9-9AAB-B33FC10F6DC2}" srcOrd="0" destOrd="0" presId="urn:microsoft.com/office/officeart/2005/8/layout/bProcess4"/>
    <dgm:cxn modelId="{0AF58863-3E75-4A4E-A628-20A37A8DEFCA}" type="presParOf" srcId="{734E242B-CD54-4E39-8314-265372F3B70B}" destId="{DF37F9F4-86F1-41D1-8C3B-5FFDCABD967A}"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1A7AFB4-47C0-4C52-A1D1-321DE0374164}">
      <dsp:nvSpPr>
        <dsp:cNvPr id="0" name=""/>
        <dsp:cNvSpPr/>
      </dsp:nvSpPr>
      <dsp:spPr>
        <a:xfrm rot="5270193">
          <a:off x="104139" y="2020686"/>
          <a:ext cx="2198815" cy="8751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338DFF-D074-4FD8-B0B7-AC509ED416C1}">
      <dsp:nvSpPr>
        <dsp:cNvPr id="0" name=""/>
        <dsp:cNvSpPr/>
      </dsp:nvSpPr>
      <dsp:spPr>
        <a:xfrm>
          <a:off x="177608" y="451702"/>
          <a:ext cx="2537081" cy="13254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кәсіби танымдық мазмұндағы құрылымы</a:t>
          </a:r>
          <a:endParaRPr lang="ru-RU" sz="2400" kern="1200" dirty="0"/>
        </a:p>
      </dsp:txBody>
      <dsp:txXfrm>
        <a:off x="177608" y="451702"/>
        <a:ext cx="2537081" cy="1325469"/>
      </dsp:txXfrm>
    </dsp:sp>
    <dsp:sp modelId="{341AB9CC-3050-4DE8-B350-D287A64F2EA4}">
      <dsp:nvSpPr>
        <dsp:cNvPr id="0" name=""/>
        <dsp:cNvSpPr/>
      </dsp:nvSpPr>
      <dsp:spPr>
        <a:xfrm rot="5533341">
          <a:off x="576800" y="3774275"/>
          <a:ext cx="1298761" cy="8751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190939-68A2-4A07-92DF-6E32E81D7701}">
      <dsp:nvSpPr>
        <dsp:cNvPr id="0" name=""/>
        <dsp:cNvSpPr/>
      </dsp:nvSpPr>
      <dsp:spPr>
        <a:xfrm>
          <a:off x="89076" y="2473683"/>
          <a:ext cx="2903809" cy="1676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мазмұны жағынан қарапайым мәтіндерді өз бетіме оқытуды жетілдіру</a:t>
          </a:r>
          <a:endParaRPr lang="ru-RU" sz="2400" kern="1200" dirty="0"/>
        </a:p>
      </dsp:txBody>
      <dsp:txXfrm>
        <a:off x="89076" y="2473683"/>
        <a:ext cx="2903809" cy="1676003"/>
      </dsp:txXfrm>
    </dsp:sp>
    <dsp:sp modelId="{FACFE1FF-34B1-430E-AA2B-D2D82E7A1658}">
      <dsp:nvSpPr>
        <dsp:cNvPr id="0" name=""/>
        <dsp:cNvSpPr/>
      </dsp:nvSpPr>
      <dsp:spPr>
        <a:xfrm rot="418768">
          <a:off x="1189171" y="4621351"/>
          <a:ext cx="3192338" cy="8751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BAFEEA-F8C3-4E22-A431-070358B28E00}">
      <dsp:nvSpPr>
        <dsp:cNvPr id="0" name=""/>
        <dsp:cNvSpPr/>
      </dsp:nvSpPr>
      <dsp:spPr>
        <a:xfrm>
          <a:off x="1004397" y="4325923"/>
          <a:ext cx="972442" cy="5834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сұрақ қою</a:t>
          </a:r>
          <a:endParaRPr lang="ru-RU" sz="2400" kern="1200" dirty="0"/>
        </a:p>
      </dsp:txBody>
      <dsp:txXfrm>
        <a:off x="1004397" y="4325923"/>
        <a:ext cx="972442" cy="583465"/>
      </dsp:txXfrm>
    </dsp:sp>
    <dsp:sp modelId="{578F3A96-F642-4F58-A9AD-17EB112064C0}">
      <dsp:nvSpPr>
        <dsp:cNvPr id="0" name=""/>
        <dsp:cNvSpPr/>
      </dsp:nvSpPr>
      <dsp:spPr>
        <a:xfrm rot="16366883">
          <a:off x="3301847" y="3681389"/>
          <a:ext cx="2270510" cy="8751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FCB6A3-1667-4763-A1A0-C6AA4A9E5C76}">
      <dsp:nvSpPr>
        <dsp:cNvPr id="0" name=""/>
        <dsp:cNvSpPr/>
      </dsp:nvSpPr>
      <dsp:spPr>
        <a:xfrm>
          <a:off x="3247189" y="4557150"/>
          <a:ext cx="2836555" cy="901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талдау сияқты жаттығу түрлерін орындау</a:t>
          </a:r>
          <a:endParaRPr lang="ru-RU" sz="2400" kern="1200" dirty="0"/>
        </a:p>
      </dsp:txBody>
      <dsp:txXfrm>
        <a:off x="3247189" y="4557150"/>
        <a:ext cx="2836555" cy="901062"/>
      </dsp:txXfrm>
    </dsp:sp>
    <dsp:sp modelId="{E3103FBC-28A1-4C5F-83CB-A8A7D517CDA3}">
      <dsp:nvSpPr>
        <dsp:cNvPr id="0" name=""/>
        <dsp:cNvSpPr/>
      </dsp:nvSpPr>
      <dsp:spPr>
        <a:xfrm rot="15684104">
          <a:off x="3205838" y="1423338"/>
          <a:ext cx="2238096" cy="8751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5B7F37-B506-4B13-B521-42CB92068FC8}">
      <dsp:nvSpPr>
        <dsp:cNvPr id="0" name=""/>
        <dsp:cNvSpPr/>
      </dsp:nvSpPr>
      <dsp:spPr>
        <a:xfrm>
          <a:off x="3452870" y="1512168"/>
          <a:ext cx="2657878" cy="24376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жаңа тақырыптық лексикамен жұмыс істеу, яғни сөз тіркестері мен сөйлем құрау</a:t>
          </a:r>
          <a:endParaRPr lang="ru-RU" sz="2400" kern="1200" dirty="0"/>
        </a:p>
      </dsp:txBody>
      <dsp:txXfrm>
        <a:off x="3452870" y="1512168"/>
        <a:ext cx="2657878" cy="2437694"/>
      </dsp:txXfrm>
    </dsp:sp>
    <dsp:sp modelId="{13381F7B-E3AC-418C-9FB0-F703F0B3CFA5}">
      <dsp:nvSpPr>
        <dsp:cNvPr id="0" name=""/>
        <dsp:cNvSpPr/>
      </dsp:nvSpPr>
      <dsp:spPr>
        <a:xfrm rot="1355896">
          <a:off x="5817990" y="2338264"/>
          <a:ext cx="719153" cy="6914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A36D37-5950-4BE4-95F5-06A09E6987F6}">
      <dsp:nvSpPr>
        <dsp:cNvPr id="0" name=""/>
        <dsp:cNvSpPr/>
      </dsp:nvSpPr>
      <dsp:spPr>
        <a:xfrm>
          <a:off x="3600399" y="0"/>
          <a:ext cx="1693605" cy="10111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kk-KZ" sz="2400" i="1" kern="1200" dirty="0" smtClean="0"/>
            <a:t>сұраққа жауап беру</a:t>
          </a:r>
          <a:endParaRPr lang="ru-RU" sz="2400" kern="1200" dirty="0"/>
        </a:p>
      </dsp:txBody>
      <dsp:txXfrm>
        <a:off x="3600399" y="0"/>
        <a:ext cx="1693605" cy="1011156"/>
      </dsp:txXfrm>
    </dsp:sp>
    <dsp:sp modelId="{DF37F9F4-86F1-41D1-8C3B-5FFDCABD967A}">
      <dsp:nvSpPr>
        <dsp:cNvPr id="0" name=""/>
        <dsp:cNvSpPr/>
      </dsp:nvSpPr>
      <dsp:spPr>
        <a:xfrm>
          <a:off x="6386807" y="326595"/>
          <a:ext cx="1894112" cy="3482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kk-KZ" sz="2800" i="1" kern="1200" dirty="0" smtClean="0"/>
            <a:t>мәтіннен қажетті нақты ақпаратты табу көзделеді</a:t>
          </a:r>
          <a:r>
            <a:rPr lang="kk-KZ" sz="1200" i="1" kern="1200" dirty="0" smtClean="0"/>
            <a:t>. </a:t>
          </a:r>
          <a:endParaRPr lang="ru-RU" sz="1200" kern="1200" dirty="0"/>
        </a:p>
      </dsp:txBody>
      <dsp:txXfrm>
        <a:off x="6386807" y="326595"/>
        <a:ext cx="1894112" cy="348238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gs>
            <a:gs pos="25000">
              <a:srgbClr val="FF6633"/>
            </a:gs>
            <a:gs pos="50000">
              <a:srgbClr val="FFFF00"/>
            </a:gs>
            <a:gs pos="75000">
              <a:srgbClr val="01A78F">
                <a:alpha val="29000"/>
              </a:srgbClr>
            </a:gs>
            <a:gs pos="75000">
              <a:srgbClr val="01A78F">
                <a:alpha val="29000"/>
              </a:srgbClr>
            </a:gs>
            <a:gs pos="75000">
              <a:srgbClr val="01A78F">
                <a:alpha val="29000"/>
              </a:srgbClr>
            </a:gs>
            <a:gs pos="75000">
              <a:srgbClr val="01A78F">
                <a:alpha val="29000"/>
              </a:srgbClr>
            </a:gs>
            <a:gs pos="75000">
              <a:srgbClr val="01A78F">
                <a:alpha val="29000"/>
              </a:srgbClr>
            </a:gs>
            <a:gs pos="75000">
              <a:srgbClr val="01A78F">
                <a:alpha val="29000"/>
              </a:srgbClr>
            </a:gs>
            <a:gs pos="100000">
              <a:srgbClr val="3366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a:lstStyle/>
          <a:p>
            <a:r>
              <a:rPr lang="kk-KZ" b="1" dirty="0" smtClean="0"/>
              <a:t>Кәсіби білім берудің маңыздылығы.</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lnSpcReduction="10000"/>
          </a:bodyPr>
          <a:lstStyle/>
          <a:p>
            <a:pPr algn="just">
              <a:buNone/>
            </a:pPr>
            <a:r>
              <a:rPr lang="kk-KZ" dirty="0" smtClean="0"/>
              <a:t> Кәсіби қазақ тілінен берілетін әрбір сабақтың тәрбиелік, танымдық жағынан баса мән беріп, оның болашақ мамандығының өмірдегі қажеттілігін саналы түрде түсінуіне мүмкіндік туғызу қажет. Мәтіндер арқылы кәсіби лексиканы, терминдерді меңгерте отырып, студенттердің сөздік қорларын байыту нәтижесінде өз ойларын қазақ тілінде сауатты жеткізе білуге үйретуге болады.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76672"/>
            <a:ext cx="8964488" cy="5750099"/>
          </a:xfrm>
        </p:spPr>
        <p:txBody>
          <a:bodyPr>
            <a:normAutofit/>
          </a:bodyPr>
          <a:lstStyle/>
          <a:p>
            <a:pPr algn="just">
              <a:buNone/>
            </a:pPr>
            <a:r>
              <a:rPr lang="kk-KZ" sz="2800" dirty="0" smtClean="0"/>
              <a:t>       </a:t>
            </a:r>
          </a:p>
          <a:p>
            <a:pPr algn="just">
              <a:buNone/>
            </a:pPr>
            <a:endParaRPr lang="kk-KZ" sz="2800" dirty="0" smtClean="0"/>
          </a:p>
          <a:p>
            <a:pPr algn="just">
              <a:buNone/>
            </a:pPr>
            <a:r>
              <a:rPr lang="kk-KZ" sz="2800" dirty="0" smtClean="0"/>
              <a:t>       Қазіргі таңдағы тіл саясатының басым бағыттарының бірі – мемлекеттік тілді дамыту мен оның қолданылу аясын кеңейту болса, оның кешенді тармағы – тәуелсіз мемлекетіміздің болашағына адал қызмет ететін мемлекеттік тілді жетік меңгерген кәсіби мамандар даярлау болып табылады. </a:t>
            </a:r>
            <a:endParaRPr lang="ru-RU"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kk-KZ" dirty="0" smtClean="0"/>
              <a:t>     Мамандандырылған жоғары оқу орындарында мемлекеттік тілді оқыту – студенттердің болашақ кәсіптік қызмет бабында және жеке қарым – қатынасында қолдана алатындай іскерліктер мен дағдыларды игерту мақсатын көздейді.</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Осы орайда мемлекеттік тілдің қолданылу аясын кеңейтіп, іс қағаздары мен өзге де құжаттардың мемлекеттік тілде жүргізілуіне байланысты атқарылып жатқан кешенді іс – шаралардың оң нәтижелері көп.</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229600" cy="1944216"/>
          </a:xfrm>
          <a:solidFill>
            <a:schemeClr val="bg2">
              <a:lumMod val="50000"/>
            </a:schemeClr>
          </a:solidFill>
        </p:spPr>
        <p:txBody>
          <a:bodyPr>
            <a:noAutofit/>
          </a:bodyPr>
          <a:lstStyle/>
          <a:p>
            <a:r>
              <a:rPr lang="ru-RU" sz="2400" b="1" dirty="0" err="1" smtClean="0">
                <a:solidFill>
                  <a:srgbClr val="FF0000"/>
                </a:solidFill>
              </a:rPr>
              <a:t>Жаттығулар жүйесі </a:t>
            </a:r>
            <a:r>
              <a:rPr lang="ru-RU" sz="2400" dirty="0" smtClean="0"/>
              <a:t>– </a:t>
            </a:r>
            <a:r>
              <a:rPr lang="ru-RU" sz="2400" dirty="0" err="1" smtClean="0"/>
              <a:t>кәсіби ұғымдардың мәні </a:t>
            </a:r>
            <a:r>
              <a:rPr lang="ru-RU" sz="2400" dirty="0" smtClean="0"/>
              <a:t>мен </a:t>
            </a:r>
            <a:r>
              <a:rPr lang="ru-RU" sz="2400" dirty="0" err="1" smtClean="0"/>
              <a:t>мағынасын түсіндіре отырып</a:t>
            </a:r>
            <a:r>
              <a:rPr lang="ru-RU" sz="2400" dirty="0" smtClean="0"/>
              <a:t> </a:t>
            </a:r>
            <a:r>
              <a:rPr lang="ru-RU" sz="2400" dirty="0" err="1" smtClean="0"/>
              <a:t>тілді</a:t>
            </a:r>
            <a:r>
              <a:rPr lang="ru-RU" sz="2400" dirty="0" smtClean="0"/>
              <a:t> </a:t>
            </a:r>
            <a:r>
              <a:rPr lang="ru-RU" sz="2400" dirty="0" err="1" smtClean="0"/>
              <a:t>мамандыққа сай</a:t>
            </a:r>
            <a:r>
              <a:rPr lang="ru-RU" sz="2400" dirty="0" smtClean="0"/>
              <a:t> </a:t>
            </a:r>
            <a:r>
              <a:rPr lang="ru-RU" sz="2400" dirty="0" err="1" smtClean="0"/>
              <a:t>үйрететін</a:t>
            </a:r>
            <a:r>
              <a:rPr lang="ru-RU" sz="2400" dirty="0" smtClean="0"/>
              <a:t>, </a:t>
            </a:r>
            <a:r>
              <a:rPr lang="ru-RU" sz="2400" dirty="0" err="1" smtClean="0"/>
              <a:t>алған тілдік</a:t>
            </a:r>
            <a:r>
              <a:rPr lang="ru-RU" sz="2400" dirty="0" smtClean="0"/>
              <a:t> </a:t>
            </a:r>
            <a:r>
              <a:rPr lang="ru-RU" sz="2400" dirty="0" err="1" smtClean="0"/>
              <a:t>білімді</a:t>
            </a:r>
            <a:r>
              <a:rPr lang="ru-RU" sz="2400" dirty="0" smtClean="0"/>
              <a:t> </a:t>
            </a:r>
            <a:r>
              <a:rPr lang="ru-RU" sz="2400" dirty="0" err="1" smtClean="0"/>
              <a:t>тәжірибемен ұштастырып</a:t>
            </a:r>
            <a:r>
              <a:rPr lang="ru-RU" sz="2400" dirty="0" smtClean="0"/>
              <a:t>, </a:t>
            </a:r>
            <a:r>
              <a:rPr lang="ru-RU" sz="2400" dirty="0" err="1" smtClean="0"/>
              <a:t>шеберлік</a:t>
            </a:r>
            <a:r>
              <a:rPr lang="ru-RU" sz="2400" dirty="0" smtClean="0"/>
              <a:t> пен </a:t>
            </a:r>
            <a:r>
              <a:rPr lang="ru-RU" sz="2400" dirty="0" err="1" smtClean="0"/>
              <a:t>дағдыны қалыптастыру мақсатында орындалатын</a:t>
            </a:r>
            <a:r>
              <a:rPr lang="ru-RU" sz="2400" dirty="0" smtClean="0"/>
              <a:t> </a:t>
            </a:r>
            <a:r>
              <a:rPr lang="ru-RU" sz="2400" dirty="0" err="1" smtClean="0"/>
              <a:t>жұмыс кешені</a:t>
            </a:r>
            <a:r>
              <a:rPr lang="ru-RU" sz="2400" dirty="0" smtClean="0"/>
              <a:t>.</a:t>
            </a:r>
            <a:endParaRPr lang="ru-RU" sz="2400" dirty="0"/>
          </a:p>
        </p:txBody>
      </p:sp>
      <p:sp>
        <p:nvSpPr>
          <p:cNvPr id="3" name="Содержимое 2"/>
          <p:cNvSpPr>
            <a:spLocks noGrp="1"/>
          </p:cNvSpPr>
          <p:nvPr>
            <p:ph idx="1"/>
          </p:nvPr>
        </p:nvSpPr>
        <p:spPr>
          <a:xfrm>
            <a:off x="467544" y="2636912"/>
            <a:ext cx="8229600" cy="3849291"/>
          </a:xfrm>
          <a:solidFill>
            <a:schemeClr val="accent1">
              <a:lumMod val="75000"/>
            </a:schemeClr>
          </a:solidFill>
          <a:ln>
            <a:solidFill>
              <a:schemeClr val="accent1"/>
            </a:solidFill>
          </a:ln>
        </p:spPr>
        <p:txBody>
          <a:bodyPr/>
          <a:lstStyle/>
          <a:p>
            <a:pPr>
              <a:buNone/>
            </a:pPr>
            <a:r>
              <a:rPr lang="ru-RU" b="1" dirty="0" err="1" smtClean="0">
                <a:solidFill>
                  <a:schemeClr val="accent6">
                    <a:lumMod val="75000"/>
                  </a:schemeClr>
                </a:solidFill>
              </a:rPr>
              <a:t>Жаттығулар түрлері:</a:t>
            </a:r>
            <a:endParaRPr lang="ru-RU" b="1" dirty="0" smtClean="0">
              <a:solidFill>
                <a:schemeClr val="accent6">
                  <a:lumMod val="75000"/>
                </a:schemeClr>
              </a:solidFill>
            </a:endParaRPr>
          </a:p>
          <a:p>
            <a:pPr>
              <a:buNone/>
            </a:pPr>
            <a:r>
              <a:rPr lang="ru-RU" dirty="0" smtClean="0"/>
              <a:t> 1. </a:t>
            </a:r>
            <a:r>
              <a:rPr lang="ru-RU" dirty="0" err="1" smtClean="0"/>
              <a:t>Машықтандыру жаттығулары.</a:t>
            </a:r>
            <a:endParaRPr lang="ru-RU" dirty="0" smtClean="0"/>
          </a:p>
          <a:p>
            <a:pPr>
              <a:buNone/>
            </a:pPr>
            <a:r>
              <a:rPr lang="ru-RU" dirty="0" smtClean="0"/>
              <a:t> 2. </a:t>
            </a:r>
            <a:r>
              <a:rPr lang="ru-RU" dirty="0" err="1" smtClean="0"/>
              <a:t>Шығармашылық жаттығулар.</a:t>
            </a:r>
            <a:r>
              <a:rPr lang="ru-RU" dirty="0" smtClean="0"/>
              <a:t> </a:t>
            </a:r>
          </a:p>
          <a:p>
            <a:pPr>
              <a:buNone/>
            </a:pPr>
            <a:r>
              <a:rPr lang="ru-RU" dirty="0" smtClean="0"/>
              <a:t>3. </a:t>
            </a:r>
            <a:r>
              <a:rPr lang="ru-RU" dirty="0" err="1" smtClean="0"/>
              <a:t>Кәсіби-жағдаяттық жаттығулар.</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a:solidFill>
            <a:schemeClr val="accent6">
              <a:lumMod val="40000"/>
              <a:lumOff val="60000"/>
            </a:schemeClr>
          </a:solidFill>
          <a:ln>
            <a:solidFill>
              <a:schemeClr val="tx1"/>
            </a:solidFill>
            <a:prstDash val="solid"/>
          </a:ln>
          <a:effectLst>
            <a:glow rad="101600">
              <a:schemeClr val="accent5">
                <a:satMod val="175000"/>
                <a:alpha val="40000"/>
              </a:schemeClr>
            </a:glow>
          </a:effectLst>
          <a:scene3d>
            <a:camera prst="isometricOffAxis2Left"/>
            <a:lightRig rig="threePt" dir="t"/>
          </a:scene3d>
        </p:spPr>
        <p:txBody>
          <a:bodyPr>
            <a:normAutofit fontScale="85000" lnSpcReduction="10000"/>
          </a:bodyPr>
          <a:lstStyle/>
          <a:p>
            <a:pPr>
              <a:buNone/>
            </a:pPr>
            <a:r>
              <a:rPr lang="ru-RU" b="1" dirty="0" smtClean="0">
                <a:solidFill>
                  <a:srgbClr val="0070C0"/>
                </a:solidFill>
              </a:rPr>
              <a:t>        </a:t>
            </a:r>
            <a:r>
              <a:rPr lang="ru-RU" b="1" dirty="0" err="1" smtClean="0">
                <a:solidFill>
                  <a:srgbClr val="0070C0"/>
                </a:solidFill>
              </a:rPr>
              <a:t>Мемлекеттік</a:t>
            </a:r>
            <a:r>
              <a:rPr lang="ru-RU" b="1" dirty="0" smtClean="0">
                <a:solidFill>
                  <a:srgbClr val="0070C0"/>
                </a:solidFill>
              </a:rPr>
              <a:t> </a:t>
            </a:r>
            <a:r>
              <a:rPr lang="ru-RU" b="1" dirty="0" err="1" smtClean="0">
                <a:solidFill>
                  <a:srgbClr val="0070C0"/>
                </a:solidFill>
              </a:rPr>
              <a:t>тілде</a:t>
            </a:r>
            <a:r>
              <a:rPr lang="ru-RU" b="1" dirty="0" smtClean="0">
                <a:solidFill>
                  <a:srgbClr val="0070C0"/>
                </a:solidFill>
              </a:rPr>
              <a:t> </a:t>
            </a:r>
            <a:r>
              <a:rPr lang="ru-RU" b="1" dirty="0" err="1" smtClean="0">
                <a:solidFill>
                  <a:srgbClr val="0070C0"/>
                </a:solidFill>
              </a:rPr>
              <a:t>іс</a:t>
            </a:r>
            <a:r>
              <a:rPr lang="ru-RU" b="1" dirty="0" smtClean="0">
                <a:solidFill>
                  <a:srgbClr val="0070C0"/>
                </a:solidFill>
              </a:rPr>
              <a:t> </a:t>
            </a:r>
            <a:r>
              <a:rPr lang="ru-RU" b="1" dirty="0" err="1" smtClean="0">
                <a:solidFill>
                  <a:srgbClr val="0070C0"/>
                </a:solidFill>
              </a:rPr>
              <a:t>қағаздардың  жүргізу </a:t>
            </a:r>
            <a:r>
              <a:rPr lang="ru-RU" b="1" dirty="0" smtClean="0">
                <a:solidFill>
                  <a:srgbClr val="0070C0"/>
                </a:solidFill>
              </a:rPr>
              <a:t>– </a:t>
            </a:r>
            <a:r>
              <a:rPr lang="ru-RU" b="1" dirty="0" err="1" smtClean="0">
                <a:solidFill>
                  <a:srgbClr val="0070C0"/>
                </a:solidFill>
              </a:rPr>
              <a:t>оқу процесінің өзекті мәселелерінің бірі</a:t>
            </a:r>
            <a:r>
              <a:rPr lang="ru-RU" b="1" dirty="0" smtClean="0">
                <a:solidFill>
                  <a:srgbClr val="0070C0"/>
                </a:solidFill>
              </a:rPr>
              <a:t> </a:t>
            </a:r>
            <a:r>
              <a:rPr lang="ru-RU" b="1" dirty="0" err="1" smtClean="0">
                <a:solidFill>
                  <a:srgbClr val="0070C0"/>
                </a:solidFill>
              </a:rPr>
              <a:t>болғанымен, бұл салада</a:t>
            </a:r>
            <a:r>
              <a:rPr lang="ru-RU" b="1" dirty="0" smtClean="0">
                <a:solidFill>
                  <a:srgbClr val="0070C0"/>
                </a:solidFill>
              </a:rPr>
              <a:t> </a:t>
            </a:r>
            <a:r>
              <a:rPr lang="ru-RU" b="1" dirty="0" err="1" smtClean="0">
                <a:solidFill>
                  <a:srgbClr val="0070C0"/>
                </a:solidFill>
              </a:rPr>
              <a:t>жарық көрген әдістемелік құралдар </a:t>
            </a:r>
            <a:r>
              <a:rPr lang="ru-RU" b="1" dirty="0" smtClean="0">
                <a:solidFill>
                  <a:srgbClr val="0070C0"/>
                </a:solidFill>
              </a:rPr>
              <a:t>– </a:t>
            </a:r>
            <a:r>
              <a:rPr lang="ru-RU" b="1" dirty="0" err="1" smtClean="0">
                <a:solidFill>
                  <a:srgbClr val="0070C0"/>
                </a:solidFill>
              </a:rPr>
              <a:t>жоқтың қасы.</a:t>
            </a:r>
            <a:r>
              <a:rPr lang="ru-RU" b="1" dirty="0" smtClean="0">
                <a:solidFill>
                  <a:srgbClr val="0070C0"/>
                </a:solidFill>
              </a:rPr>
              <a:t> </a:t>
            </a:r>
            <a:r>
              <a:rPr lang="ru-RU" dirty="0" err="1" smtClean="0"/>
              <a:t>Іс</a:t>
            </a:r>
            <a:r>
              <a:rPr lang="ru-RU" dirty="0" smtClean="0"/>
              <a:t> </a:t>
            </a:r>
            <a:r>
              <a:rPr lang="ru-RU" dirty="0" err="1" smtClean="0"/>
              <a:t>қағаздарына байланыстышыққан қай оқулықты алсаңыз </a:t>
            </a:r>
            <a:r>
              <a:rPr lang="ru-RU" dirty="0" smtClean="0"/>
              <a:t>да, </a:t>
            </a:r>
            <a:r>
              <a:rPr lang="ru-RU" dirty="0" err="1" smtClean="0"/>
              <a:t>онда</a:t>
            </a:r>
            <a:r>
              <a:rPr lang="ru-RU" dirty="0" smtClean="0"/>
              <a:t> </a:t>
            </a:r>
            <a:r>
              <a:rPr lang="ru-RU" dirty="0" err="1" smtClean="0"/>
              <a:t>іс</a:t>
            </a:r>
            <a:r>
              <a:rPr lang="ru-RU" dirty="0" smtClean="0"/>
              <a:t> </a:t>
            </a:r>
            <a:r>
              <a:rPr lang="ru-RU" dirty="0" err="1" smtClean="0"/>
              <a:t>қағаздарының жалпыға ортақ түрлері: арыз</a:t>
            </a:r>
            <a:r>
              <a:rPr lang="ru-RU" dirty="0" smtClean="0"/>
              <a:t>, </a:t>
            </a:r>
            <a:r>
              <a:rPr lang="ru-RU" dirty="0" err="1" smtClean="0"/>
              <a:t>өмірбаян, анықтама, қолхат, жеделхат</a:t>
            </a:r>
            <a:r>
              <a:rPr lang="ru-RU" dirty="0" smtClean="0"/>
              <a:t>, </a:t>
            </a:r>
            <a:r>
              <a:rPr lang="ru-RU" dirty="0" err="1" smtClean="0"/>
              <a:t>түсінік </a:t>
            </a:r>
            <a:r>
              <a:rPr lang="ru-RU" dirty="0" smtClean="0"/>
              <a:t>хат, </a:t>
            </a:r>
            <a:r>
              <a:rPr lang="ru-RU" dirty="0" err="1" smtClean="0"/>
              <a:t>т,б</a:t>
            </a:r>
            <a:r>
              <a:rPr lang="ru-RU" dirty="0" smtClean="0"/>
              <a:t>, </a:t>
            </a:r>
            <a:r>
              <a:rPr lang="ru-RU" dirty="0" err="1" smtClean="0"/>
              <a:t>берілген</a:t>
            </a:r>
            <a:r>
              <a:rPr lang="ru-RU" dirty="0" smtClean="0"/>
              <a:t>. </a:t>
            </a:r>
            <a:r>
              <a:rPr lang="ru-RU" dirty="0" err="1" smtClean="0"/>
              <a:t>Шынына</a:t>
            </a:r>
            <a:r>
              <a:rPr lang="ru-RU" dirty="0" smtClean="0"/>
              <a:t> </a:t>
            </a:r>
            <a:r>
              <a:rPr lang="ru-RU" dirty="0" err="1" smtClean="0"/>
              <a:t>келсек</a:t>
            </a:r>
            <a:r>
              <a:rPr lang="ru-RU" dirty="0" smtClean="0"/>
              <a:t>, </a:t>
            </a:r>
            <a:r>
              <a:rPr lang="ru-RU" dirty="0" err="1" smtClean="0"/>
              <a:t>іс</a:t>
            </a:r>
            <a:r>
              <a:rPr lang="ru-RU" dirty="0" smtClean="0"/>
              <a:t> </a:t>
            </a:r>
            <a:r>
              <a:rPr lang="ru-RU" dirty="0" err="1" smtClean="0"/>
              <a:t>қағаздарының жалпыға бірдей</a:t>
            </a:r>
            <a:r>
              <a:rPr lang="ru-RU" dirty="0" smtClean="0"/>
              <a:t> </a:t>
            </a:r>
            <a:r>
              <a:rPr lang="ru-RU" dirty="0" err="1" smtClean="0"/>
              <a:t>бұл түрлерімен оқушылар мектеп</a:t>
            </a:r>
            <a:r>
              <a:rPr lang="ru-RU" dirty="0" smtClean="0"/>
              <a:t> </a:t>
            </a:r>
            <a:r>
              <a:rPr lang="ru-RU" dirty="0" err="1" smtClean="0"/>
              <a:t>қабырғасында танысып</a:t>
            </a:r>
            <a:r>
              <a:rPr lang="ru-RU" dirty="0" smtClean="0"/>
              <a:t> </a:t>
            </a:r>
            <a:r>
              <a:rPr lang="ru-RU" dirty="0" err="1" smtClean="0"/>
              <a:t>үлгереді.</a:t>
            </a:r>
            <a:r>
              <a:rPr lang="ru-RU" dirty="0" smtClean="0"/>
              <a:t> </a:t>
            </a:r>
            <a:r>
              <a:rPr lang="ru-RU" dirty="0" err="1" smtClean="0"/>
              <a:t>Сондықтан </a:t>
            </a:r>
            <a:r>
              <a:rPr lang="ru-RU" dirty="0" smtClean="0"/>
              <a:t>осы </a:t>
            </a:r>
            <a:r>
              <a:rPr lang="ru-RU" dirty="0" err="1" smtClean="0"/>
              <a:t>бағдарлама орыс</a:t>
            </a:r>
            <a:r>
              <a:rPr lang="ru-RU" dirty="0" smtClean="0"/>
              <a:t> </a:t>
            </a:r>
            <a:r>
              <a:rPr lang="ru-RU" dirty="0" err="1" smtClean="0"/>
              <a:t>аудиторияларында</a:t>
            </a:r>
            <a:r>
              <a:rPr lang="ru-RU" dirty="0" smtClean="0"/>
              <a:t> </a:t>
            </a:r>
            <a:r>
              <a:rPr lang="ru-RU" dirty="0" err="1" smtClean="0"/>
              <a:t>мемлекеттік</a:t>
            </a:r>
            <a:r>
              <a:rPr lang="ru-RU" dirty="0" smtClean="0"/>
              <a:t> </a:t>
            </a:r>
            <a:r>
              <a:rPr lang="ru-RU" dirty="0" err="1" smtClean="0"/>
              <a:t>тілде</a:t>
            </a:r>
            <a:r>
              <a:rPr lang="ru-RU" dirty="0" smtClean="0"/>
              <a:t> </a:t>
            </a:r>
            <a:r>
              <a:rPr lang="ru-RU" dirty="0" err="1" smtClean="0"/>
              <a:t>іс</a:t>
            </a:r>
            <a:r>
              <a:rPr lang="ru-RU" dirty="0" smtClean="0"/>
              <a:t> </a:t>
            </a:r>
            <a:r>
              <a:rPr lang="ru-RU" dirty="0" err="1" smtClean="0"/>
              <a:t>қағаздарын жүргізу дегенде</a:t>
            </a:r>
            <a:r>
              <a:rPr lang="ru-RU" dirty="0" smtClean="0"/>
              <a:t> </a:t>
            </a:r>
            <a:r>
              <a:rPr lang="ru-RU" dirty="0" err="1" smtClean="0"/>
              <a:t>студенттерді</a:t>
            </a:r>
            <a:r>
              <a:rPr lang="ru-RU" dirty="0" smtClean="0"/>
              <a:t>  </a:t>
            </a:r>
            <a:r>
              <a:rPr lang="ru-RU" dirty="0" err="1" smtClean="0"/>
              <a:t>келешек</a:t>
            </a:r>
            <a:r>
              <a:rPr lang="ru-RU" dirty="0" smtClean="0"/>
              <a:t> </a:t>
            </a:r>
            <a:r>
              <a:rPr lang="ru-RU" dirty="0" err="1" smtClean="0"/>
              <a:t>мамандығында қолданатын іс</a:t>
            </a:r>
            <a:r>
              <a:rPr lang="ru-RU" dirty="0" smtClean="0"/>
              <a:t> </a:t>
            </a:r>
            <a:r>
              <a:rPr lang="ru-RU" dirty="0" err="1" smtClean="0"/>
              <a:t>қағаздарының түрлерімен таныстыру</a:t>
            </a:r>
            <a:r>
              <a:rPr lang="ru-RU" dirty="0" smtClean="0"/>
              <a:t>, </a:t>
            </a:r>
            <a:r>
              <a:rPr lang="ru-RU" dirty="0" err="1" smtClean="0"/>
              <a:t>оларды</a:t>
            </a:r>
            <a:r>
              <a:rPr lang="ru-RU" dirty="0" smtClean="0"/>
              <a:t> </a:t>
            </a:r>
            <a:r>
              <a:rPr lang="ru-RU" dirty="0" err="1" smtClean="0"/>
              <a:t>кәсіби бағытта тілдік</a:t>
            </a:r>
            <a:r>
              <a:rPr lang="ru-RU" dirty="0" smtClean="0"/>
              <a:t> </a:t>
            </a:r>
            <a:r>
              <a:rPr lang="ru-RU" dirty="0" err="1" smtClean="0"/>
              <a:t>қатынасқа дайындау</a:t>
            </a:r>
            <a:r>
              <a:rPr lang="ru-RU" dirty="0" smtClean="0"/>
              <a:t> </a:t>
            </a:r>
            <a:r>
              <a:rPr lang="ru-RU" dirty="0" err="1" smtClean="0"/>
              <a:t>деп</a:t>
            </a:r>
            <a:r>
              <a:rPr lang="ru-RU" dirty="0" smtClean="0"/>
              <a:t> </a:t>
            </a:r>
            <a:r>
              <a:rPr lang="ru-RU" dirty="0" err="1" smtClean="0"/>
              <a:t>түсіну қажет</a:t>
            </a:r>
            <a:r>
              <a:rPr lang="ru-RU" dirty="0" smtClean="0"/>
              <a:t>.</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336704"/>
          </a:xfrm>
          <a:solidFill>
            <a:schemeClr val="accent3">
              <a:lumMod val="50000"/>
            </a:schemeClr>
          </a:solidFill>
          <a:scene3d>
            <a:camera prst="orthographicFront"/>
            <a:lightRig rig="threePt" dir="t"/>
          </a:scene3d>
          <a:sp3d>
            <a:bevelT w="114300" prst="artDeco"/>
          </a:sp3d>
        </p:spPr>
        <p:txBody>
          <a:bodyPr>
            <a:normAutofit fontScale="92500" lnSpcReduction="20000"/>
          </a:bodyPr>
          <a:lstStyle/>
          <a:p>
            <a:pPr algn="just">
              <a:buNone/>
            </a:pPr>
            <a:r>
              <a:rPr lang="kk-KZ" dirty="0" smtClean="0"/>
              <a:t>         Кәсіби тілде қарым-қатынас жасау сөйлесім әрекетінің барлық түрлері тыңдалым, айтылым, оқылым, жазылым, тілдесім әрекеттерінің негізінде жүзеге асырылады.  Тақырыптық лексиканы үйретуде оны студенттердің күнделікті өмірде қолданылуының жеңіл болуын, мамандыққа қатысты тіл үйренушінің ұғымына мағынасының сай келуін, оқытылатын тақырыптармен байланысты таңдап алынуын, мағыналық ерекшеліктерінің ескерілуін, сөздердің тәрбиелік ұғымға сәйкестілігін  ескерген жөн. Осындай ерекшеліктерді ескерген жағдайда ғана студенттердің мамандық саласына байланысты тілдесуі өз дәрежесінде дамиды.</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0" y="260648"/>
          <a:ext cx="8229600" cy="6336946"/>
        </p:xfrm>
        <a:graphic>
          <a:graphicData uri="http://schemas.openxmlformats.org/drawingml/2006/table">
            <a:tbl>
              <a:tblPr firstRow="1" bandRow="1">
                <a:tableStyleId>{5C22544A-7EE6-4342-B048-85BDC9FD1C3A}</a:tableStyleId>
              </a:tblPr>
              <a:tblGrid>
                <a:gridCol w="8229600"/>
              </a:tblGrid>
              <a:tr h="1412377">
                <a:tc>
                  <a:txBody>
                    <a:bodyPr/>
                    <a:lstStyle/>
                    <a:p>
                      <a:r>
                        <a:rPr lang="kk-KZ" sz="2800" dirty="0" smtClean="0">
                          <a:solidFill>
                            <a:schemeClr val="accent6">
                              <a:lumMod val="75000"/>
                            </a:schemeClr>
                          </a:solidFill>
                        </a:rPr>
                        <a:t>3. Тілді оқытуда мәтіннің қатысым әрекетіндегі маңыздылығына сәйкес, оны іріктеп, таңдаудағы негізгі ұстанымдар келесі түрде жүйеленеді:</a:t>
                      </a:r>
                      <a:endParaRPr lang="ru-RU" sz="2800" dirty="0">
                        <a:solidFill>
                          <a:schemeClr val="accent6">
                            <a:lumMod val="75000"/>
                          </a:schemeClr>
                        </a:solidFill>
                      </a:endParaRPr>
                    </a:p>
                  </a:txBody>
                  <a:tcPr/>
                </a:tc>
              </a:tr>
              <a:tr h="658338">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kk-KZ" sz="1800" b="1" kern="1200" dirty="0" smtClean="0">
                          <a:solidFill>
                            <a:schemeClr val="dk1"/>
                          </a:solidFill>
                          <a:latin typeface="+mn-lt"/>
                          <a:ea typeface="+mn-ea"/>
                          <a:cs typeface="+mn-cs"/>
                        </a:rPr>
                        <a:t>             мәтін мазмұны толықтай аяқталып, белгілі бір логикалық жүйеге бағынуы;</a:t>
                      </a:r>
                      <a:endParaRPr lang="ru-RU" sz="1800" b="1" kern="1200" dirty="0" smtClean="0">
                        <a:solidFill>
                          <a:schemeClr val="dk1"/>
                        </a:solidFill>
                        <a:latin typeface="+mn-lt"/>
                        <a:ea typeface="+mn-ea"/>
                        <a:cs typeface="+mn-cs"/>
                      </a:endParaRPr>
                    </a:p>
                    <a:p>
                      <a:pPr>
                        <a:buFont typeface="Arial" pitchFamily="34" charset="0"/>
                        <a:buChar char="•"/>
                      </a:pPr>
                      <a:endParaRPr lang="ru-RU" b="1" dirty="0"/>
                    </a:p>
                  </a:txBody>
                  <a:tcPr/>
                </a:tc>
              </a:tr>
              <a:tr h="940483">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kk-KZ" sz="1800" b="1" kern="1200" dirty="0" smtClean="0">
                          <a:solidFill>
                            <a:schemeClr val="dk1"/>
                          </a:solidFill>
                          <a:latin typeface="+mn-lt"/>
                          <a:ea typeface="+mn-ea"/>
                          <a:cs typeface="+mn-cs"/>
                        </a:rPr>
                        <a:t>             мәтін тақырыбы күнделікті өмір талабына сай, танымдық сапасы жоғары, тәрбиелік мәнінің зор болуы;</a:t>
                      </a:r>
                      <a:endParaRPr lang="ru-RU" sz="1800" b="1" kern="1200" dirty="0" smtClean="0">
                        <a:solidFill>
                          <a:schemeClr val="dk1"/>
                        </a:solidFill>
                        <a:latin typeface="+mn-lt"/>
                        <a:ea typeface="+mn-ea"/>
                        <a:cs typeface="+mn-cs"/>
                      </a:endParaRPr>
                    </a:p>
                    <a:p>
                      <a:pPr>
                        <a:buFont typeface="Arial" pitchFamily="34" charset="0"/>
                        <a:buChar char="•"/>
                      </a:pPr>
                      <a:endParaRPr lang="ru-RU" b="1" dirty="0"/>
                    </a:p>
                  </a:txBody>
                  <a:tcPr/>
                </a:tc>
              </a:tr>
              <a:tr h="940483">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kk-KZ" sz="1800" b="1" kern="1200" dirty="0" smtClean="0">
                          <a:solidFill>
                            <a:schemeClr val="dk1"/>
                          </a:solidFill>
                          <a:latin typeface="+mn-lt"/>
                          <a:ea typeface="+mn-ea"/>
                          <a:cs typeface="+mn-cs"/>
                        </a:rPr>
                        <a:t>             мәтін мазмұны тіл үйренушілердің түсінісуіне қолайлы, даму деңгейлеріне сай болуы;</a:t>
                      </a:r>
                      <a:endParaRPr lang="ru-RU" sz="1800" b="1" kern="1200" dirty="0" smtClean="0">
                        <a:solidFill>
                          <a:schemeClr val="dk1"/>
                        </a:solidFill>
                        <a:latin typeface="+mn-lt"/>
                        <a:ea typeface="+mn-ea"/>
                        <a:cs typeface="+mn-cs"/>
                      </a:endParaRPr>
                    </a:p>
                    <a:p>
                      <a:pPr>
                        <a:buFont typeface="Arial" pitchFamily="34" charset="0"/>
                        <a:buChar char="•"/>
                      </a:pPr>
                      <a:endParaRPr lang="ru-RU" b="1" dirty="0"/>
                    </a:p>
                  </a:txBody>
                  <a:tcPr/>
                </a:tc>
              </a:tr>
              <a:tr h="940483">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kk-KZ" sz="1800" b="1" kern="1200" dirty="0" smtClean="0">
                          <a:solidFill>
                            <a:schemeClr val="dk1"/>
                          </a:solidFill>
                          <a:latin typeface="+mn-lt"/>
                          <a:ea typeface="+mn-ea"/>
                          <a:cs typeface="+mn-cs"/>
                        </a:rPr>
                        <a:t>                 мәтінді іріктеп, таңдауда фонетикалық, лексикалық, грамматикалық ерекшеліктердің ескерілуі;</a:t>
                      </a:r>
                      <a:endParaRPr lang="ru-RU" sz="1800" b="1" kern="1200" dirty="0" smtClean="0">
                        <a:solidFill>
                          <a:schemeClr val="dk1"/>
                        </a:solidFill>
                        <a:latin typeface="+mn-lt"/>
                        <a:ea typeface="+mn-ea"/>
                        <a:cs typeface="+mn-cs"/>
                      </a:endParaRPr>
                    </a:p>
                    <a:p>
                      <a:pPr>
                        <a:buFont typeface="Arial" pitchFamily="34" charset="0"/>
                        <a:buChar char="•"/>
                      </a:pPr>
                      <a:endParaRPr lang="ru-RU" b="1" dirty="0"/>
                    </a:p>
                  </a:txBody>
                  <a:tcPr/>
                </a:tc>
              </a:tr>
              <a:tr h="940483">
                <a:tc>
                  <a:txBody>
                    <a:bodyPr/>
                    <a:lstStyle/>
                    <a:p>
                      <a:pPr lvl="0">
                        <a:buFont typeface="Arial" pitchFamily="34" charset="0"/>
                        <a:buChar char="•"/>
                      </a:pPr>
                      <a:r>
                        <a:rPr lang="kk-KZ" sz="1800" b="1" kern="1200" dirty="0" smtClean="0">
                          <a:solidFill>
                            <a:schemeClr val="dk1"/>
                          </a:solidFill>
                          <a:latin typeface="+mn-lt"/>
                          <a:ea typeface="+mn-ea"/>
                          <a:cs typeface="+mn-cs"/>
                        </a:rPr>
                        <a:t>                              мәтіннің танымдық қызығушылықты арттыруы;</a:t>
                      </a:r>
                      <a:endParaRPr lang="ru-RU" sz="1800" b="1" kern="1200" dirty="0" smtClean="0">
                        <a:solidFill>
                          <a:schemeClr val="dk1"/>
                        </a:solidFill>
                        <a:latin typeface="+mn-lt"/>
                        <a:ea typeface="+mn-ea"/>
                        <a:cs typeface="+mn-cs"/>
                      </a:endParaRPr>
                    </a:p>
                    <a:p>
                      <a:pPr lvl="0">
                        <a:buFont typeface="Arial" pitchFamily="34" charset="0"/>
                        <a:buChar char="•"/>
                      </a:pPr>
                      <a:endParaRPr lang="kk-KZ" sz="1800" b="1" kern="1200" dirty="0" smtClean="0">
                        <a:solidFill>
                          <a:schemeClr val="dk1"/>
                        </a:solidFill>
                        <a:latin typeface="+mn-lt"/>
                        <a:ea typeface="+mn-ea"/>
                        <a:cs typeface="+mn-cs"/>
                      </a:endParaRPr>
                    </a:p>
                    <a:p>
                      <a:pPr lvl="0">
                        <a:buFont typeface="Arial" pitchFamily="34" charset="0"/>
                        <a:buChar char="•"/>
                      </a:pPr>
                      <a:r>
                        <a:rPr lang="kk-KZ" sz="1800" b="1" kern="1200" dirty="0" smtClean="0">
                          <a:solidFill>
                            <a:schemeClr val="dk1"/>
                          </a:solidFill>
                          <a:latin typeface="+mn-lt"/>
                          <a:ea typeface="+mn-ea"/>
                          <a:cs typeface="+mn-cs"/>
                        </a:rPr>
                        <a:t>                               мәтін мазмұнының нақты, қызықты болуы;</a:t>
                      </a:r>
                      <a:endParaRPr lang="ru-RU" sz="1800" b="1" kern="1200" dirty="0" smtClean="0">
                        <a:solidFill>
                          <a:schemeClr val="dk1"/>
                        </a:solidFill>
                        <a:latin typeface="+mn-lt"/>
                        <a:ea typeface="+mn-ea"/>
                        <a:cs typeface="+mn-cs"/>
                      </a:endParaRPr>
                    </a:p>
                    <a:p>
                      <a:pPr>
                        <a:buFont typeface="Arial" pitchFamily="34" charset="0"/>
                        <a:buChar char="•"/>
                      </a:pPr>
                      <a:endParaRPr lang="ru-RU" b="1"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Блок-схема: типовой процесс 7"/>
          <p:cNvSpPr/>
          <p:nvPr/>
        </p:nvSpPr>
        <p:spPr>
          <a:xfrm>
            <a:off x="1547664" y="404664"/>
            <a:ext cx="6120680" cy="2160240"/>
          </a:xfrm>
          <a:prstGeom prst="flowChartPredefined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kk-KZ" sz="3200" dirty="0" smtClean="0">
                <a:solidFill>
                  <a:schemeClr val="tx1"/>
                </a:solidFill>
                <a:latin typeface="Times New Roman" pitchFamily="18" charset="0"/>
                <a:ea typeface="Times New Roman" pitchFamily="18" charset="0"/>
                <a:cs typeface="Times New Roman" pitchFamily="18" charset="0"/>
              </a:rPr>
              <a:t>Осы талаптарды негізге ала отырып, мәтін тақырыбын таңдауда үш бағыт ұстануы тиіс:</a:t>
            </a:r>
            <a:endParaRPr lang="kk-KZ" sz="3200" dirty="0" smtClean="0">
              <a:solidFill>
                <a:schemeClr val="tx1"/>
              </a:solidFill>
              <a:latin typeface="Arial" pitchFamily="34" charset="0"/>
              <a:cs typeface="Arial" pitchFamily="34" charset="0"/>
            </a:endParaRPr>
          </a:p>
        </p:txBody>
      </p:sp>
      <p:sp>
        <p:nvSpPr>
          <p:cNvPr id="11" name="Вертикальный свиток 10"/>
          <p:cNvSpPr/>
          <p:nvPr/>
        </p:nvSpPr>
        <p:spPr>
          <a:xfrm>
            <a:off x="0" y="2780928"/>
            <a:ext cx="3456384" cy="266429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kk-KZ" sz="2800" dirty="0" smtClean="0">
                <a:solidFill>
                  <a:schemeClr val="tx1"/>
                </a:solidFill>
                <a:latin typeface="Times New Roman" pitchFamily="18" charset="0"/>
                <a:ea typeface="Times New Roman" pitchFamily="18" charset="0"/>
                <a:cs typeface="Times New Roman" pitchFamily="18" charset="0"/>
              </a:rPr>
              <a:t>қазақ халқының мәдениеті, дәстүрімен байланысты болуы;</a:t>
            </a:r>
            <a:endParaRPr lang="ru-RU" sz="2800" dirty="0" smtClean="0">
              <a:solidFill>
                <a:schemeClr val="tx1"/>
              </a:solidFill>
              <a:latin typeface="Arial" pitchFamily="34" charset="0"/>
              <a:cs typeface="Arial" pitchFamily="34" charset="0"/>
            </a:endParaRPr>
          </a:p>
        </p:txBody>
      </p:sp>
      <p:sp>
        <p:nvSpPr>
          <p:cNvPr id="12" name="Вертикальный свиток 11"/>
          <p:cNvSpPr/>
          <p:nvPr/>
        </p:nvSpPr>
        <p:spPr>
          <a:xfrm>
            <a:off x="3203848" y="2708920"/>
            <a:ext cx="3096344" cy="273630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kk-KZ" sz="2800" dirty="0" smtClean="0">
                <a:solidFill>
                  <a:schemeClr val="tx1"/>
                </a:solidFill>
                <a:latin typeface="Times New Roman" pitchFamily="18" charset="0"/>
                <a:ea typeface="Times New Roman" pitchFamily="18" charset="0"/>
                <a:cs typeface="Times New Roman" pitchFamily="18" charset="0"/>
              </a:rPr>
              <a:t>болашақ мамандығына байланысты болуы.</a:t>
            </a:r>
            <a:endParaRPr lang="kk-KZ" sz="2800" dirty="0" smtClean="0">
              <a:solidFill>
                <a:schemeClr val="tx1"/>
              </a:solidFill>
              <a:latin typeface="Arial" pitchFamily="34" charset="0"/>
              <a:cs typeface="Arial" pitchFamily="34" charset="0"/>
            </a:endParaRPr>
          </a:p>
        </p:txBody>
      </p:sp>
      <p:sp>
        <p:nvSpPr>
          <p:cNvPr id="15" name="Вертикальный свиток 14"/>
          <p:cNvSpPr/>
          <p:nvPr/>
        </p:nvSpPr>
        <p:spPr>
          <a:xfrm>
            <a:off x="6156176" y="2636912"/>
            <a:ext cx="2808312" cy="309634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kk-KZ" sz="2800" dirty="0" smtClean="0">
                <a:solidFill>
                  <a:schemeClr val="tx1"/>
                </a:solidFill>
                <a:latin typeface="Times New Roman" pitchFamily="18" charset="0"/>
                <a:ea typeface="Times New Roman" pitchFamily="18" charset="0"/>
                <a:cs typeface="Times New Roman" pitchFamily="18" charset="0"/>
              </a:rPr>
              <a:t>тіл үйренушінің күнделікті өміріне байланысты болуы;</a:t>
            </a:r>
            <a:endParaRPr lang="ru-RU" sz="2800" dirty="0" smtClean="0">
              <a:solidFill>
                <a:schemeClr val="tx1"/>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76200"/>
        </p:spPr>
        <p:style>
          <a:lnRef idx="3">
            <a:schemeClr val="lt1"/>
          </a:lnRef>
          <a:fillRef idx="1">
            <a:schemeClr val="accent2"/>
          </a:fillRef>
          <a:effectRef idx="1">
            <a:schemeClr val="accent2"/>
          </a:effectRef>
          <a:fontRef idx="minor">
            <a:schemeClr val="lt1"/>
          </a:fontRef>
        </p:style>
        <p:txBody>
          <a:bodyPr>
            <a:noAutofit/>
            <a:scene3d>
              <a:camera prst="orthographicFront"/>
              <a:lightRig rig="threePt" dir="t"/>
            </a:scene3d>
            <a:sp3d extrusionH="57150">
              <a:bevelT w="38100" h="38100"/>
            </a:sp3d>
          </a:bodyPr>
          <a:lstStyle/>
          <a:p>
            <a:r>
              <a:rPr lang="ru-RU" sz="3600" b="1" dirty="0" smtClean="0">
                <a:ln>
                  <a:solidFill>
                    <a:schemeClr val="accent1">
                      <a:lumMod val="50000"/>
                    </a:schemeClr>
                  </a:solidFill>
                </a:ln>
                <a:solidFill>
                  <a:srgbClr val="0070C0"/>
                </a:solidFill>
              </a:rPr>
              <a:t>Студент </a:t>
            </a:r>
            <a:r>
              <a:rPr lang="ru-RU" sz="3600" b="1" dirty="0" err="1" smtClean="0">
                <a:ln>
                  <a:solidFill>
                    <a:schemeClr val="accent1">
                      <a:lumMod val="50000"/>
                    </a:schemeClr>
                  </a:solidFill>
                </a:ln>
                <a:solidFill>
                  <a:srgbClr val="0070C0"/>
                </a:solidFill>
              </a:rPr>
              <a:t>мынадай</a:t>
            </a:r>
            <a:r>
              <a:rPr lang="ru-RU" sz="3600" b="1" dirty="0" smtClean="0">
                <a:ln>
                  <a:solidFill>
                    <a:schemeClr val="accent1">
                      <a:lumMod val="50000"/>
                    </a:schemeClr>
                  </a:solidFill>
                </a:ln>
                <a:solidFill>
                  <a:srgbClr val="0070C0"/>
                </a:solidFill>
              </a:rPr>
              <a:t> </a:t>
            </a:r>
            <a:r>
              <a:rPr lang="ru-RU" sz="3600" b="1" dirty="0" err="1" smtClean="0">
                <a:ln>
                  <a:solidFill>
                    <a:schemeClr val="accent1">
                      <a:lumMod val="50000"/>
                    </a:schemeClr>
                  </a:solidFill>
                </a:ln>
                <a:solidFill>
                  <a:srgbClr val="0070C0"/>
                </a:solidFill>
              </a:rPr>
              <a:t>мәселелерді үйренуі тиіс</a:t>
            </a:r>
            <a:r>
              <a:rPr lang="ru-RU" sz="3600" b="1" dirty="0" smtClean="0">
                <a:ln>
                  <a:solidFill>
                    <a:schemeClr val="accent1">
                      <a:lumMod val="50000"/>
                    </a:schemeClr>
                  </a:solidFill>
                </a:ln>
                <a:solidFill>
                  <a:srgbClr val="0070C0"/>
                </a:solidFill>
              </a:rPr>
              <a:t>:</a:t>
            </a:r>
            <a:endParaRPr lang="ru-RU" sz="3600" b="1" dirty="0">
              <a:ln>
                <a:solidFill>
                  <a:schemeClr val="accent1">
                    <a:lumMod val="50000"/>
                  </a:schemeClr>
                </a:solidFill>
              </a:ln>
              <a:solidFill>
                <a:srgbClr val="0070C0"/>
              </a:solidFill>
            </a:endParaRPr>
          </a:p>
        </p:txBody>
      </p:sp>
      <p:sp>
        <p:nvSpPr>
          <p:cNvPr id="15" name="Содержимое 14"/>
          <p:cNvSpPr>
            <a:spLocks noGrp="1"/>
          </p:cNvSpPr>
          <p:nvPr>
            <p:ph idx="1"/>
          </p:nvPr>
        </p:nvSpPr>
        <p:spPr>
          <a:xfrm>
            <a:off x="457200" y="1600200"/>
            <a:ext cx="8229600" cy="4781128"/>
          </a:xfrm>
          <a:solidFill>
            <a:schemeClr val="accent5">
              <a:lumMod val="75000"/>
            </a:schemeClr>
          </a:solidFill>
          <a:ln w="76200">
            <a:solidFill>
              <a:schemeClr val="accent3">
                <a:lumMod val="75000"/>
              </a:schemeClr>
            </a:solidFill>
          </a:ln>
          <a:scene3d>
            <a:camera prst="orthographicFront"/>
            <a:lightRig rig="threePt" dir="t"/>
          </a:scene3d>
          <a:sp3d>
            <a:bevelT w="101600" prst="riblet"/>
          </a:sp3d>
        </p:spPr>
        <p:txBody>
          <a:bodyPr>
            <a:normAutofit fontScale="70000" lnSpcReduction="20000"/>
          </a:bodyPr>
          <a:lstStyle/>
          <a:p>
            <a:pPr marL="514350" indent="-514350">
              <a:buFont typeface="+mj-lt"/>
              <a:buAutoNum type="arabicPeriod"/>
            </a:pPr>
            <a:r>
              <a:rPr lang="ru-RU" dirty="0" err="1" smtClean="0"/>
              <a:t>Өзара сөйлесу;</a:t>
            </a:r>
            <a:endParaRPr lang="ru-RU" dirty="0" smtClean="0"/>
          </a:p>
          <a:p>
            <a:pPr marL="514350" indent="-514350">
              <a:buFont typeface="+mj-lt"/>
              <a:buAutoNum type="arabicPeriod"/>
            </a:pPr>
            <a:endParaRPr lang="ru-RU" dirty="0" smtClean="0"/>
          </a:p>
          <a:p>
            <a:pPr marL="514350" indent="-514350">
              <a:buFont typeface="+mj-lt"/>
              <a:buAutoNum type="arabicPeriod"/>
            </a:pPr>
            <a:r>
              <a:rPr lang="en-US" dirty="0" smtClean="0"/>
              <a:t>  </a:t>
            </a:r>
            <a:r>
              <a:rPr lang="ru-RU" dirty="0" err="1" smtClean="0"/>
              <a:t>Мемлекеттік</a:t>
            </a:r>
            <a:r>
              <a:rPr lang="ru-RU" dirty="0" smtClean="0"/>
              <a:t> </a:t>
            </a:r>
            <a:r>
              <a:rPr lang="ru-RU" dirty="0" err="1" smtClean="0"/>
              <a:t>тілге</a:t>
            </a:r>
            <a:r>
              <a:rPr lang="ru-RU" dirty="0" smtClean="0"/>
              <a:t> </a:t>
            </a:r>
            <a:r>
              <a:rPr lang="ru-RU" dirty="0" err="1" smtClean="0"/>
              <a:t>қатысты мәліметті әңгімелеуді;</a:t>
            </a:r>
            <a:endParaRPr lang="ru-RU" dirty="0" smtClean="0"/>
          </a:p>
          <a:p>
            <a:pPr marL="514350" indent="-514350">
              <a:buFont typeface="+mj-lt"/>
              <a:buAutoNum type="arabicPeriod"/>
            </a:pPr>
            <a:endParaRPr lang="ru-RU" dirty="0" smtClean="0"/>
          </a:p>
          <a:p>
            <a:pPr marL="514350" indent="-514350">
              <a:buFont typeface="+mj-lt"/>
              <a:buAutoNum type="arabicPeriod"/>
            </a:pPr>
            <a:r>
              <a:rPr lang="en-US" dirty="0" smtClean="0"/>
              <a:t>  </a:t>
            </a:r>
            <a:r>
              <a:rPr lang="ru-RU" dirty="0" err="1" smtClean="0"/>
              <a:t>Іс</a:t>
            </a:r>
            <a:r>
              <a:rPr lang="ru-RU" dirty="0" smtClean="0"/>
              <a:t> </a:t>
            </a:r>
            <a:r>
              <a:rPr lang="ru-RU" dirty="0" err="1" smtClean="0"/>
              <a:t>қағаздары сауатты</a:t>
            </a:r>
            <a:r>
              <a:rPr lang="ru-RU" dirty="0" smtClean="0"/>
              <a:t> </a:t>
            </a:r>
            <a:r>
              <a:rPr lang="ru-RU" dirty="0" err="1" smtClean="0"/>
              <a:t>толтыруда</a:t>
            </a:r>
            <a:r>
              <a:rPr lang="ru-RU" dirty="0" smtClean="0"/>
              <a:t>;</a:t>
            </a:r>
          </a:p>
          <a:p>
            <a:pPr marL="514350" indent="-514350">
              <a:buFont typeface="+mj-lt"/>
              <a:buAutoNum type="arabicPeriod"/>
            </a:pPr>
            <a:endParaRPr lang="ru-RU" dirty="0" smtClean="0"/>
          </a:p>
          <a:p>
            <a:pPr marL="514350" indent="-514350">
              <a:buFont typeface="+mj-lt"/>
              <a:buAutoNum type="arabicPeriod"/>
            </a:pPr>
            <a:r>
              <a:rPr lang="en-US" dirty="0" smtClean="0"/>
              <a:t>  </a:t>
            </a:r>
            <a:r>
              <a:rPr lang="ru-RU" dirty="0" err="1" smtClean="0"/>
              <a:t>Сызбалар</a:t>
            </a:r>
            <a:r>
              <a:rPr lang="ru-RU" dirty="0" smtClean="0"/>
              <a:t> </a:t>
            </a:r>
            <a:r>
              <a:rPr lang="ru-RU" dirty="0" err="1" smtClean="0"/>
              <a:t>негізінде</a:t>
            </a:r>
            <a:r>
              <a:rPr lang="ru-RU" dirty="0" smtClean="0"/>
              <a:t> </a:t>
            </a:r>
            <a:r>
              <a:rPr lang="ru-RU" dirty="0" err="1" smtClean="0"/>
              <a:t>іс</a:t>
            </a:r>
            <a:r>
              <a:rPr lang="ru-RU" dirty="0" smtClean="0"/>
              <a:t> </a:t>
            </a:r>
            <a:r>
              <a:rPr lang="ru-RU" dirty="0" err="1" smtClean="0"/>
              <a:t>қағаздарды құрастыруды;</a:t>
            </a:r>
            <a:endParaRPr lang="ru-RU" dirty="0" smtClean="0"/>
          </a:p>
          <a:p>
            <a:pPr marL="514350" indent="-514350">
              <a:buFont typeface="+mj-lt"/>
              <a:buAutoNum type="arabicPeriod"/>
            </a:pPr>
            <a:endParaRPr lang="ru-RU" dirty="0" smtClean="0"/>
          </a:p>
          <a:p>
            <a:pPr marL="514350" indent="-514350">
              <a:buFont typeface="+mj-lt"/>
              <a:buAutoNum type="arabicPeriod"/>
            </a:pPr>
            <a:r>
              <a:rPr lang="en-US" dirty="0" smtClean="0"/>
              <a:t>  </a:t>
            </a:r>
            <a:r>
              <a:rPr lang="ru-RU" dirty="0" err="1" smtClean="0"/>
              <a:t>Деңгейлік тапсырмалар</a:t>
            </a:r>
            <a:r>
              <a:rPr lang="ru-RU" dirty="0" smtClean="0"/>
              <a:t> </a:t>
            </a:r>
            <a:r>
              <a:rPr lang="ru-RU" dirty="0" err="1" smtClean="0"/>
              <a:t>негізінде</a:t>
            </a:r>
            <a:r>
              <a:rPr lang="ru-RU" dirty="0" smtClean="0"/>
              <a:t> </a:t>
            </a:r>
            <a:r>
              <a:rPr lang="ru-RU" dirty="0" err="1" smtClean="0"/>
              <a:t>сауатты</a:t>
            </a:r>
            <a:r>
              <a:rPr lang="ru-RU" dirty="0" smtClean="0"/>
              <a:t> </a:t>
            </a:r>
            <a:r>
              <a:rPr lang="ru-RU" dirty="0" err="1" smtClean="0"/>
              <a:t>жазуға;</a:t>
            </a:r>
            <a:endParaRPr lang="ru-RU" dirty="0" smtClean="0"/>
          </a:p>
          <a:p>
            <a:pPr marL="514350" indent="-514350">
              <a:buFont typeface="+mj-lt"/>
              <a:buAutoNum type="arabicPeriod"/>
            </a:pPr>
            <a:endParaRPr lang="ru-RU" dirty="0" smtClean="0"/>
          </a:p>
          <a:p>
            <a:pPr marL="514350" indent="-514350">
              <a:buFont typeface="+mj-lt"/>
              <a:buAutoNum type="arabicPeriod"/>
            </a:pPr>
            <a:r>
              <a:rPr lang="en-US" dirty="0" smtClean="0"/>
              <a:t> </a:t>
            </a:r>
            <a:r>
              <a:rPr lang="ru-RU" dirty="0" err="1" smtClean="0"/>
              <a:t>Кеңселік іс</a:t>
            </a:r>
            <a:r>
              <a:rPr lang="ru-RU" dirty="0" smtClean="0"/>
              <a:t> </a:t>
            </a:r>
            <a:r>
              <a:rPr lang="ru-RU" dirty="0" err="1" smtClean="0"/>
              <a:t>қағаздарын дұрыс толтыру</a:t>
            </a:r>
            <a:r>
              <a:rPr lang="ru-RU" dirty="0" smtClean="0"/>
              <a:t>;</a:t>
            </a:r>
          </a:p>
          <a:p>
            <a:pPr marL="514350" indent="-514350">
              <a:buFont typeface="+mj-lt"/>
              <a:buAutoNum type="arabicPeriod"/>
            </a:pPr>
            <a:endParaRPr lang="ru-RU" dirty="0" smtClean="0"/>
          </a:p>
          <a:p>
            <a:pPr marL="514350" indent="-514350">
              <a:buNone/>
            </a:pPr>
            <a:r>
              <a:rPr lang="en-US" dirty="0" smtClean="0"/>
              <a:t> </a:t>
            </a:r>
            <a:r>
              <a:rPr lang="ru-RU" dirty="0" smtClean="0"/>
              <a:t>7.     </a:t>
            </a:r>
            <a:r>
              <a:rPr lang="ru-RU" dirty="0" err="1" smtClean="0"/>
              <a:t>Іскерлік</a:t>
            </a:r>
            <a:r>
              <a:rPr lang="ru-RU" dirty="0" smtClean="0"/>
              <a:t> </a:t>
            </a:r>
            <a:r>
              <a:rPr lang="ru-RU" dirty="0" err="1" smtClean="0"/>
              <a:t>іс</a:t>
            </a:r>
            <a:r>
              <a:rPr lang="ru-RU" dirty="0" smtClean="0"/>
              <a:t> </a:t>
            </a:r>
            <a:r>
              <a:rPr lang="ru-RU" dirty="0" err="1" smtClean="0"/>
              <a:t>қағаздарының түрлерін;</a:t>
            </a:r>
            <a:endParaRPr lang="ru-RU" dirty="0" smtClean="0"/>
          </a:p>
          <a:p>
            <a:pPr marL="514350" indent="-514350">
              <a:buFont typeface="+mj-lt"/>
              <a:buAutoNum type="arabicPeriod"/>
            </a:pPr>
            <a:endParaRPr lang="ru-RU" dirty="0" smtClean="0"/>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a:t>
            </a:r>
            <a:endParaRPr lang="ru-RU" dirty="0"/>
          </a:p>
        </p:txBody>
      </p:sp>
      <p:sp>
        <p:nvSpPr>
          <p:cNvPr id="3" name="Содержимое 2"/>
          <p:cNvSpPr>
            <a:spLocks noGrp="1"/>
          </p:cNvSpPr>
          <p:nvPr>
            <p:ph idx="1"/>
          </p:nvPr>
        </p:nvSpPr>
        <p:spPr/>
        <p:txBody>
          <a:bodyPr/>
          <a:lstStyle/>
          <a:p>
            <a:pPr>
              <a:buNone/>
            </a:pPr>
            <a:r>
              <a:rPr lang="kk-KZ" dirty="0" smtClean="0"/>
              <a:t>         Білім, білім алу туралы түсінік беру, оның маңыздылығы мен қажеттілігі туралы әңгімелеу.</a:t>
            </a:r>
            <a:endParaRPr lang="ru-RU" dirty="0" smtClean="0"/>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a:solidFill>
            <a:srgbClr val="00B0F0"/>
          </a:solidFill>
          <a:ln w="76200">
            <a:solidFill>
              <a:schemeClr val="tx1"/>
            </a:solidFill>
          </a:ln>
        </p:spPr>
        <p:txBody>
          <a:bodyPr>
            <a:normAutofit fontScale="70000" lnSpcReduction="20000"/>
          </a:bodyPr>
          <a:lstStyle/>
          <a:p>
            <a:pPr marL="514350" indent="-514350">
              <a:buFont typeface="+mj-lt"/>
              <a:buAutoNum type="arabicPeriod"/>
            </a:pPr>
            <a:endParaRPr lang="ru-RU" dirty="0" smtClean="0"/>
          </a:p>
          <a:p>
            <a:pPr marL="514350" indent="-514350">
              <a:buFont typeface="+mj-lt"/>
              <a:buAutoNum type="arabicPeriod" startAt="8"/>
            </a:pPr>
            <a:r>
              <a:rPr lang="en-US" dirty="0" smtClean="0"/>
              <a:t>  </a:t>
            </a:r>
            <a:r>
              <a:rPr lang="ru-RU" dirty="0" err="1" smtClean="0"/>
              <a:t>Іскерлік</a:t>
            </a:r>
            <a:r>
              <a:rPr lang="ru-RU" dirty="0" smtClean="0"/>
              <a:t> </a:t>
            </a:r>
            <a:r>
              <a:rPr lang="ru-RU" dirty="0" err="1" smtClean="0"/>
              <a:t>іс</a:t>
            </a:r>
            <a:r>
              <a:rPr lang="ru-RU" dirty="0" smtClean="0"/>
              <a:t> </a:t>
            </a:r>
            <a:r>
              <a:rPr lang="ru-RU" dirty="0" err="1" smtClean="0"/>
              <a:t>қағаздарды стандарттық талаптарға сай</a:t>
            </a:r>
            <a:r>
              <a:rPr lang="ru-RU" dirty="0" smtClean="0"/>
              <a:t> </a:t>
            </a:r>
            <a:r>
              <a:rPr lang="ru-RU" dirty="0" err="1" smtClean="0"/>
              <a:t>құрастыру;</a:t>
            </a:r>
            <a:endParaRPr lang="ru-RU" dirty="0" smtClean="0"/>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Мемлекеттік</a:t>
            </a:r>
            <a:r>
              <a:rPr lang="ru-RU" dirty="0" smtClean="0"/>
              <a:t> </a:t>
            </a:r>
            <a:r>
              <a:rPr lang="ru-RU" dirty="0" err="1" smtClean="0"/>
              <a:t>тілде</a:t>
            </a:r>
            <a:r>
              <a:rPr lang="ru-RU" dirty="0" smtClean="0"/>
              <a:t> </a:t>
            </a:r>
            <a:r>
              <a:rPr lang="ru-RU" dirty="0" err="1" smtClean="0"/>
              <a:t>іс</a:t>
            </a:r>
            <a:r>
              <a:rPr lang="ru-RU" dirty="0" smtClean="0"/>
              <a:t> </a:t>
            </a:r>
            <a:r>
              <a:rPr lang="ru-RU" dirty="0" err="1" smtClean="0"/>
              <a:t>қағаздарды компьютерде</a:t>
            </a:r>
            <a:r>
              <a:rPr lang="ru-RU" dirty="0" smtClean="0"/>
              <a:t> </a:t>
            </a:r>
            <a:r>
              <a:rPr lang="ru-RU" dirty="0" err="1" smtClean="0"/>
              <a:t>басып</a:t>
            </a:r>
            <a:r>
              <a:rPr lang="ru-RU" dirty="0" smtClean="0"/>
              <a:t>  </a:t>
            </a:r>
            <a:r>
              <a:rPr lang="ru-RU" dirty="0" err="1" smtClean="0"/>
              <a:t>шығаруды;</a:t>
            </a:r>
            <a:endParaRPr lang="ru-RU" dirty="0" smtClean="0"/>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Қызметтік хаттардың түрлеріне ажырату</a:t>
            </a:r>
            <a:r>
              <a:rPr lang="ru-RU" dirty="0" smtClean="0"/>
              <a:t>;</a:t>
            </a:r>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Қызметтік хаттарды</a:t>
            </a:r>
            <a:r>
              <a:rPr lang="ru-RU" dirty="0" smtClean="0"/>
              <a:t> </a:t>
            </a:r>
            <a:r>
              <a:rPr lang="ru-RU" dirty="0" err="1" smtClean="0"/>
              <a:t>сауатты</a:t>
            </a:r>
            <a:r>
              <a:rPr lang="ru-RU" dirty="0" smtClean="0"/>
              <a:t> </a:t>
            </a:r>
            <a:r>
              <a:rPr lang="ru-RU" dirty="0" err="1" smtClean="0"/>
              <a:t>және стандарттық талаптарға сай</a:t>
            </a:r>
            <a:r>
              <a:rPr lang="ru-RU" dirty="0" smtClean="0"/>
              <a:t> </a:t>
            </a:r>
            <a:r>
              <a:rPr lang="ru-RU" dirty="0" err="1" smtClean="0"/>
              <a:t>құрастыру;</a:t>
            </a:r>
            <a:endParaRPr lang="ru-RU" dirty="0" smtClean="0"/>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Көпшіліктің алдында</a:t>
            </a:r>
            <a:r>
              <a:rPr lang="ru-RU" dirty="0" smtClean="0"/>
              <a:t> </a:t>
            </a:r>
            <a:r>
              <a:rPr lang="ru-RU" dirty="0" err="1" smtClean="0"/>
              <a:t>сөз сөйлей алу</a:t>
            </a:r>
            <a:r>
              <a:rPr lang="ru-RU" dirty="0" smtClean="0"/>
              <a:t>;</a:t>
            </a:r>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Түрлі мәліметтер бойынша</a:t>
            </a:r>
            <a:r>
              <a:rPr lang="ru-RU" dirty="0" smtClean="0"/>
              <a:t> </a:t>
            </a:r>
            <a:r>
              <a:rPr lang="ru-RU" dirty="0" err="1" smtClean="0"/>
              <a:t>есеп</a:t>
            </a:r>
            <a:r>
              <a:rPr lang="ru-RU" dirty="0" smtClean="0"/>
              <a:t> </a:t>
            </a:r>
            <a:r>
              <a:rPr lang="ru-RU" dirty="0" err="1" smtClean="0"/>
              <a:t>жазуға;</a:t>
            </a:r>
            <a:r>
              <a:rPr lang="ru-RU" dirty="0" smtClean="0"/>
              <a:t> </a:t>
            </a:r>
          </a:p>
          <a:p>
            <a:pPr marL="514350" indent="-514350">
              <a:buFont typeface="+mj-lt"/>
              <a:buAutoNum type="arabicPeriod" startAt="8"/>
            </a:pPr>
            <a:endParaRPr lang="ru-RU" dirty="0" smtClean="0"/>
          </a:p>
          <a:p>
            <a:pPr marL="514350" indent="-514350">
              <a:buFont typeface="+mj-lt"/>
              <a:buAutoNum type="arabicPeriod" startAt="8"/>
            </a:pPr>
            <a:r>
              <a:rPr lang="en-US" dirty="0" smtClean="0"/>
              <a:t>  </a:t>
            </a:r>
            <a:r>
              <a:rPr lang="ru-RU" dirty="0" err="1" smtClean="0"/>
              <a:t>Мамандығына байланысты</a:t>
            </a:r>
            <a:r>
              <a:rPr lang="ru-RU" dirty="0" smtClean="0"/>
              <a:t> </a:t>
            </a:r>
            <a:r>
              <a:rPr lang="ru-RU" dirty="0" err="1" smtClean="0"/>
              <a:t>тілдік</a:t>
            </a:r>
            <a:r>
              <a:rPr lang="ru-RU" dirty="0" smtClean="0"/>
              <a:t> </a:t>
            </a:r>
            <a:r>
              <a:rPr lang="ru-RU" dirty="0" err="1" smtClean="0"/>
              <a:t>қарым-қатынас жасауға.</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a:solidFill>
            <a:schemeClr val="accent3">
              <a:lumMod val="50000"/>
            </a:schemeClr>
          </a:solidFill>
        </p:spPr>
        <p:txBody>
          <a:bodyPr>
            <a:normAutofit/>
          </a:bodyPr>
          <a:lstStyle/>
          <a:p>
            <a:pPr>
              <a:buNone/>
            </a:pPr>
            <a:r>
              <a:rPr lang="kk-KZ" dirty="0" smtClean="0"/>
              <a:t>1. Кәсіби білім деген не?</a:t>
            </a:r>
            <a:endParaRPr lang="ru-RU" dirty="0" smtClean="0"/>
          </a:p>
          <a:p>
            <a:pPr>
              <a:buNone/>
            </a:pPr>
            <a:r>
              <a:rPr lang="kk-KZ" dirty="0" smtClean="0"/>
              <a:t>2. Қазақстан Республикасындағы Тіл туралы заң қашан қабылданды?</a:t>
            </a:r>
            <a:endParaRPr lang="ru-RU" dirty="0" smtClean="0"/>
          </a:p>
          <a:p>
            <a:pPr>
              <a:buNone/>
            </a:pPr>
            <a:r>
              <a:rPr lang="kk-KZ" dirty="0" smtClean="0"/>
              <a:t>3. Тіл туралы Заң қанша тарау, қанша баптан тұрады?</a:t>
            </a:r>
            <a:endParaRPr lang="ru-RU" dirty="0" smtClean="0"/>
          </a:p>
          <a:p>
            <a:pPr>
              <a:buNone/>
            </a:pPr>
            <a:r>
              <a:rPr lang="kk-KZ" dirty="0" smtClean="0"/>
              <a:t>4. Жоғары оқу орындарында мемлекеттік тілді үйретудің ерекшеліктері қандай?</a:t>
            </a:r>
            <a:endParaRPr lang="ru-RU" dirty="0" smtClean="0"/>
          </a:p>
          <a:p>
            <a:pPr>
              <a:buNone/>
            </a:pPr>
            <a:r>
              <a:rPr lang="kk-KZ" dirty="0" smtClean="0"/>
              <a:t>5. Тіл үйретуде мәтіннің алатын орны қандай?</a:t>
            </a:r>
            <a:endParaRPr lang="ru-RU" dirty="0" smtClean="0"/>
          </a:p>
          <a:p>
            <a:pPr>
              <a:buNone/>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dirty="0" smtClean="0"/>
              <a:t>1</a:t>
            </a:r>
            <a:r>
              <a:rPr lang="kk-KZ" dirty="0" smtClean="0"/>
              <a:t>. Қазақстан Республикасының Тіл туралы Заңы.</a:t>
            </a:r>
            <a:endParaRPr lang="ru-RU" dirty="0" smtClean="0"/>
          </a:p>
          <a:p>
            <a:pPr>
              <a:buNone/>
            </a:pPr>
            <a:r>
              <a:rPr lang="kk-KZ" dirty="0" smtClean="0"/>
              <a:t>2. Кайнденова К.Қ, Кузутбаева М.Қ., Ниғметжанова М.Қ. «Кәсіптік қазақ тілі» Өскемен – 2009 </a:t>
            </a:r>
            <a:endParaRPr lang="ru-RU" dirty="0" smtClean="0"/>
          </a:p>
          <a:p>
            <a:pPr>
              <a:buNone/>
            </a:pPr>
            <a:r>
              <a:rPr lang="kk-KZ" dirty="0" smtClean="0"/>
              <a:t>3. Жекеева К.О., Әбдірахманова Қ.Ж. «Қазақ тілі» А -2010</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1.</a:t>
            </a:r>
            <a:r>
              <a:rPr lang="kk-KZ" b="1" dirty="0" smtClean="0"/>
              <a:t> </a:t>
            </a:r>
            <a:r>
              <a:rPr lang="kk-KZ" dirty="0" smtClean="0"/>
              <a:t>Кәсіби білім туралы түсінік.</a:t>
            </a:r>
            <a:endParaRPr lang="ru-RU" dirty="0" smtClean="0"/>
          </a:p>
          <a:p>
            <a:pPr>
              <a:buNone/>
            </a:pPr>
            <a:r>
              <a:rPr lang="kk-KZ" dirty="0" smtClean="0"/>
              <a:t> 2.</a:t>
            </a:r>
            <a:r>
              <a:rPr lang="kk-KZ" b="1" dirty="0" smtClean="0"/>
              <a:t> </a:t>
            </a:r>
            <a:r>
              <a:rPr lang="kk-KZ" dirty="0" smtClean="0"/>
              <a:t>Кәсіби білім берудің маңыздылығы.</a:t>
            </a:r>
            <a:endParaRPr lang="ru-RU" dirty="0" smtClean="0"/>
          </a:p>
          <a:p>
            <a:pPr>
              <a:buNone/>
            </a:pPr>
            <a:r>
              <a:rPr lang="kk-KZ" dirty="0" smtClean="0"/>
              <a:t> 3. Кәсіби тілді үйрету бойынша  басты талаптар.</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Кәсіби білім туралы түсінік.</a:t>
            </a:r>
            <a:endParaRPr lang="ru-RU" b="1" dirty="0"/>
          </a:p>
        </p:txBody>
      </p:sp>
      <p:sp>
        <p:nvSpPr>
          <p:cNvPr id="3" name="Содержимое 2"/>
          <p:cNvSpPr>
            <a:spLocks noGrp="1"/>
          </p:cNvSpPr>
          <p:nvPr>
            <p:ph idx="1"/>
          </p:nvPr>
        </p:nvSpPr>
        <p:spPr>
          <a:xfrm>
            <a:off x="755576" y="1412776"/>
            <a:ext cx="8229600" cy="4525963"/>
          </a:xfrm>
        </p:spPr>
        <p:txBody>
          <a:bodyPr/>
          <a:lstStyle/>
          <a:p>
            <a:pPr>
              <a:buNone/>
            </a:pPr>
            <a:r>
              <a:rPr lang="ru-RU" b="1" dirty="0" err="1" smtClean="0">
                <a:solidFill>
                  <a:srgbClr val="FF0000"/>
                </a:solidFill>
              </a:rPr>
              <a:t>Кәсіби білім</a:t>
            </a:r>
            <a:r>
              <a:rPr lang="ru-RU" b="1" dirty="0" smtClean="0">
                <a:solidFill>
                  <a:srgbClr val="FF0000"/>
                </a:solidFill>
              </a:rPr>
              <a:t> беру </a:t>
            </a:r>
            <a:r>
              <a:rPr lang="ru-RU" dirty="0" smtClean="0"/>
              <a:t>- </a:t>
            </a:r>
            <a:r>
              <a:rPr lang="ru-RU" dirty="0" err="1" smtClean="0"/>
              <a:t>өнеркәсіп</a:t>
            </a:r>
            <a:r>
              <a:rPr lang="ru-RU" dirty="0" smtClean="0"/>
              <a:t>, </a:t>
            </a:r>
            <a:r>
              <a:rPr lang="ru-RU" dirty="0" err="1" smtClean="0"/>
              <a:t>ғылым</a:t>
            </a:r>
            <a:r>
              <a:rPr lang="ru-RU" dirty="0" smtClean="0"/>
              <a:t>, техника </a:t>
            </a:r>
            <a:r>
              <a:rPr lang="ru-RU" dirty="0" err="1" smtClean="0"/>
              <a:t>және мәдениеттің әртүрлі салалары</a:t>
            </a:r>
            <a:r>
              <a:rPr lang="ru-RU" dirty="0" smtClean="0"/>
              <a:t> </a:t>
            </a:r>
            <a:r>
              <a:rPr lang="ru-RU" dirty="0" err="1" smtClean="0"/>
              <a:t>үшін жоғары</a:t>
            </a:r>
            <a:r>
              <a:rPr lang="ru-RU" dirty="0" smtClean="0"/>
              <a:t>, орта </a:t>
            </a:r>
            <a:r>
              <a:rPr lang="ru-RU" dirty="0" err="1" smtClean="0"/>
              <a:t>және төменгі білікті</a:t>
            </a:r>
            <a:r>
              <a:rPr lang="ru-RU" dirty="0" smtClean="0"/>
              <a:t> </a:t>
            </a:r>
            <a:r>
              <a:rPr lang="ru-RU" dirty="0" err="1" smtClean="0"/>
              <a:t>мамандар</a:t>
            </a:r>
            <a:r>
              <a:rPr lang="ru-RU" dirty="0" smtClean="0"/>
              <a:t> </a:t>
            </a:r>
            <a:r>
              <a:rPr lang="ru-RU" dirty="0" err="1" smtClean="0"/>
              <a:t>даярлау</a:t>
            </a:r>
            <a:r>
              <a:rPr lang="ru-RU" dirty="0" smtClean="0"/>
              <a:t> </a:t>
            </a:r>
            <a:r>
              <a:rPr lang="ru-RU" dirty="0" err="1" smtClean="0"/>
              <a:t>оқу орны</a:t>
            </a:r>
            <a:r>
              <a:rPr lang="ru-RU" dirty="0" smtClean="0"/>
              <a:t>.</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20680"/>
          </a:xfrm>
        </p:spPr>
        <p:txBody>
          <a:bodyPr>
            <a:normAutofit fontScale="70000" lnSpcReduction="20000"/>
          </a:bodyPr>
          <a:lstStyle/>
          <a:p>
            <a:pPr>
              <a:buNone/>
            </a:pPr>
            <a:r>
              <a:rPr lang="ru-RU" sz="4000" b="1" dirty="0" smtClean="0">
                <a:solidFill>
                  <a:schemeClr val="accent3">
                    <a:lumMod val="75000"/>
                  </a:schemeClr>
                </a:solidFill>
              </a:rPr>
              <a:t>       </a:t>
            </a:r>
            <a:r>
              <a:rPr lang="ru-RU" sz="4000" b="1" dirty="0" err="1" smtClean="0">
                <a:solidFill>
                  <a:schemeClr val="accent3">
                    <a:lumMod val="75000"/>
                  </a:schemeClr>
                </a:solidFill>
              </a:rPr>
              <a:t>Тәуелсіз Қазақстанның жоғары білім</a:t>
            </a:r>
            <a:r>
              <a:rPr lang="ru-RU" sz="4000" b="1" dirty="0" smtClean="0">
                <a:solidFill>
                  <a:schemeClr val="accent3">
                    <a:lumMod val="75000"/>
                  </a:schemeClr>
                </a:solidFill>
              </a:rPr>
              <a:t> </a:t>
            </a:r>
            <a:r>
              <a:rPr lang="ru-RU" sz="4000" b="1" dirty="0" err="1" smtClean="0">
                <a:solidFill>
                  <a:schemeClr val="accent3">
                    <a:lumMod val="75000"/>
                  </a:schemeClr>
                </a:solidFill>
              </a:rPr>
              <a:t>жүйесін бетбұрыстандыру бірнеше</a:t>
            </a:r>
            <a:r>
              <a:rPr lang="ru-RU" sz="4000" b="1" dirty="0" smtClean="0">
                <a:solidFill>
                  <a:schemeClr val="accent3">
                    <a:lumMod val="75000"/>
                  </a:schemeClr>
                </a:solidFill>
              </a:rPr>
              <a:t> </a:t>
            </a:r>
            <a:r>
              <a:rPr lang="ru-RU" sz="4000" b="1" dirty="0" err="1" smtClean="0">
                <a:solidFill>
                  <a:schemeClr val="accent3">
                    <a:lumMod val="75000"/>
                  </a:schemeClr>
                </a:solidFill>
              </a:rPr>
              <a:t>кезеңнен тұрды:</a:t>
            </a:r>
            <a:r>
              <a:rPr lang="ru-RU" sz="4000" b="1" dirty="0" smtClean="0">
                <a:solidFill>
                  <a:schemeClr val="accent3">
                    <a:lumMod val="75000"/>
                  </a:schemeClr>
                </a:solidFill>
              </a:rPr>
              <a:t> </a:t>
            </a:r>
          </a:p>
          <a:p>
            <a:pPr algn="just">
              <a:buNone/>
            </a:pPr>
            <a:endParaRPr lang="ru-RU" sz="3600" b="1" dirty="0" smtClean="0">
              <a:solidFill>
                <a:schemeClr val="accent6"/>
              </a:solidFill>
            </a:endParaRPr>
          </a:p>
          <a:p>
            <a:pPr algn="just">
              <a:buNone/>
            </a:pPr>
            <a:r>
              <a:rPr lang="ru-RU" sz="3600" b="1" dirty="0" smtClean="0">
                <a:solidFill>
                  <a:schemeClr val="accent6"/>
                </a:solidFill>
              </a:rPr>
              <a:t>1 </a:t>
            </a:r>
            <a:r>
              <a:rPr lang="ru-RU" sz="3600" b="1" dirty="0" err="1" smtClean="0">
                <a:solidFill>
                  <a:schemeClr val="accent6"/>
                </a:solidFill>
              </a:rPr>
              <a:t>кезең </a:t>
            </a:r>
            <a:r>
              <a:rPr lang="ru-RU" sz="3600" dirty="0" smtClean="0"/>
              <a:t>– </a:t>
            </a:r>
            <a:r>
              <a:rPr lang="ru-RU" sz="3600" dirty="0" err="1" smtClean="0"/>
              <a:t>жоғары білім</a:t>
            </a:r>
            <a:r>
              <a:rPr lang="ru-RU" sz="3600" dirty="0" smtClean="0"/>
              <a:t> </a:t>
            </a:r>
            <a:r>
              <a:rPr lang="ru-RU" sz="3600" dirty="0" err="1" smtClean="0"/>
              <a:t>жүйесінің заңдық және нормативтік</a:t>
            </a:r>
            <a:r>
              <a:rPr lang="ru-RU" sz="3600" dirty="0" smtClean="0"/>
              <a:t> </a:t>
            </a:r>
            <a:r>
              <a:rPr lang="ru-RU" sz="3600" dirty="0" err="1" smtClean="0"/>
              <a:t>құқықтық базасының қалыптасуы </a:t>
            </a:r>
            <a:r>
              <a:rPr lang="ru-RU" sz="3600" dirty="0" smtClean="0"/>
              <a:t>(1991-1994 </a:t>
            </a:r>
            <a:r>
              <a:rPr lang="ru-RU" sz="3600" dirty="0" err="1" smtClean="0"/>
              <a:t>жылдар</a:t>
            </a:r>
            <a:r>
              <a:rPr lang="ru-RU" sz="3600" dirty="0" smtClean="0"/>
              <a:t>);</a:t>
            </a:r>
          </a:p>
          <a:p>
            <a:pPr algn="just">
              <a:buNone/>
            </a:pPr>
            <a:r>
              <a:rPr lang="ru-RU" sz="3600" b="1" dirty="0" smtClean="0">
                <a:solidFill>
                  <a:schemeClr val="accent6"/>
                </a:solidFill>
              </a:rPr>
              <a:t> 2 </a:t>
            </a:r>
            <a:r>
              <a:rPr lang="ru-RU" sz="3600" b="1" dirty="0" err="1" smtClean="0">
                <a:solidFill>
                  <a:schemeClr val="accent6"/>
                </a:solidFill>
              </a:rPr>
              <a:t>кезең </a:t>
            </a:r>
            <a:r>
              <a:rPr lang="ru-RU" sz="3600" dirty="0" smtClean="0"/>
              <a:t>– </a:t>
            </a:r>
            <a:r>
              <a:rPr lang="ru-RU" sz="3600" dirty="0" err="1" smtClean="0"/>
              <a:t>жоғары білім</a:t>
            </a:r>
            <a:r>
              <a:rPr lang="ru-RU" sz="3600" dirty="0" smtClean="0"/>
              <a:t> </a:t>
            </a:r>
            <a:r>
              <a:rPr lang="ru-RU" sz="3600" dirty="0" err="1" smtClean="0"/>
              <a:t>жүйесін модернизациялау</a:t>
            </a:r>
            <a:r>
              <a:rPr lang="ru-RU" sz="3600" dirty="0" smtClean="0"/>
              <a:t>, </a:t>
            </a:r>
            <a:r>
              <a:rPr lang="ru-RU" sz="3600" dirty="0" err="1" smtClean="0"/>
              <a:t>оның мазмұнын жаңарту </a:t>
            </a:r>
            <a:r>
              <a:rPr lang="ru-RU" sz="3600" dirty="0" smtClean="0"/>
              <a:t>(1995- 1998 </a:t>
            </a:r>
            <a:r>
              <a:rPr lang="ru-RU" sz="3600" dirty="0" err="1" smtClean="0"/>
              <a:t>жылдар</a:t>
            </a:r>
            <a:r>
              <a:rPr lang="ru-RU" sz="3600" dirty="0" smtClean="0"/>
              <a:t>); </a:t>
            </a:r>
          </a:p>
          <a:p>
            <a:pPr algn="just">
              <a:buNone/>
            </a:pPr>
            <a:r>
              <a:rPr lang="ru-RU" sz="3600" b="1" dirty="0" smtClean="0">
                <a:solidFill>
                  <a:schemeClr val="accent6"/>
                </a:solidFill>
              </a:rPr>
              <a:t>3 </a:t>
            </a:r>
            <a:r>
              <a:rPr lang="ru-RU" sz="3600" b="1" dirty="0" err="1" smtClean="0">
                <a:solidFill>
                  <a:schemeClr val="accent6"/>
                </a:solidFill>
              </a:rPr>
              <a:t>кезең </a:t>
            </a:r>
            <a:r>
              <a:rPr lang="ru-RU" sz="3600" dirty="0" smtClean="0"/>
              <a:t>– </a:t>
            </a:r>
            <a:r>
              <a:rPr lang="ru-RU" sz="3600" dirty="0" err="1" smtClean="0"/>
              <a:t>білім</a:t>
            </a:r>
            <a:r>
              <a:rPr lang="ru-RU" sz="3600" dirty="0" smtClean="0"/>
              <a:t> беру </a:t>
            </a:r>
            <a:r>
              <a:rPr lang="ru-RU" sz="3600" dirty="0" err="1" smtClean="0"/>
              <a:t>жүйесін қаржыландаруды орталықсыздандыру</a:t>
            </a:r>
            <a:r>
              <a:rPr lang="ru-RU" sz="3600" dirty="0" smtClean="0"/>
              <a:t>, </a:t>
            </a:r>
            <a:r>
              <a:rPr lang="ru-RU" sz="3600" dirty="0" err="1" smtClean="0"/>
              <a:t>білім</a:t>
            </a:r>
            <a:r>
              <a:rPr lang="ru-RU" sz="3600" dirty="0" smtClean="0"/>
              <a:t> </a:t>
            </a:r>
            <a:r>
              <a:rPr lang="ru-RU" sz="3600" dirty="0" err="1" smtClean="0"/>
              <a:t>беру</a:t>
            </a:r>
            <a:r>
              <a:rPr lang="ru-RU" sz="3600" dirty="0" smtClean="0"/>
              <a:t> </a:t>
            </a:r>
            <a:r>
              <a:rPr lang="ru-RU" sz="3600" dirty="0" err="1" smtClean="0"/>
              <a:t>мекемелерінің академиялық еркіндігін</a:t>
            </a:r>
            <a:r>
              <a:rPr lang="ru-RU" sz="3600" dirty="0" smtClean="0"/>
              <a:t> </a:t>
            </a:r>
            <a:r>
              <a:rPr lang="ru-RU" sz="3600" dirty="0" err="1" smtClean="0"/>
              <a:t>кеңейту </a:t>
            </a:r>
            <a:r>
              <a:rPr lang="ru-RU" sz="3600" dirty="0" smtClean="0"/>
              <a:t>(1999-2000 </a:t>
            </a:r>
            <a:r>
              <a:rPr lang="ru-RU" sz="3600" dirty="0" err="1" smtClean="0"/>
              <a:t>жылдар</a:t>
            </a:r>
            <a:r>
              <a:rPr lang="ru-RU" sz="3600" dirty="0" smtClean="0"/>
              <a:t>);</a:t>
            </a:r>
          </a:p>
          <a:p>
            <a:pPr algn="just">
              <a:buNone/>
            </a:pPr>
            <a:r>
              <a:rPr lang="ru-RU" sz="3600" b="1" dirty="0" smtClean="0">
                <a:solidFill>
                  <a:schemeClr val="accent6"/>
                </a:solidFill>
              </a:rPr>
              <a:t> 4 </a:t>
            </a:r>
            <a:r>
              <a:rPr lang="ru-RU" sz="3600" b="1" dirty="0" err="1" smtClean="0">
                <a:solidFill>
                  <a:schemeClr val="accent6"/>
                </a:solidFill>
              </a:rPr>
              <a:t>кезең </a:t>
            </a:r>
            <a:r>
              <a:rPr lang="ru-RU" sz="3600" dirty="0" smtClean="0"/>
              <a:t>– </a:t>
            </a:r>
            <a:r>
              <a:rPr lang="ru-RU" sz="3600" dirty="0" err="1" smtClean="0"/>
              <a:t>жоғары кәсіптік білім</a:t>
            </a:r>
            <a:r>
              <a:rPr lang="ru-RU" sz="3600" dirty="0" smtClean="0"/>
              <a:t> беру </a:t>
            </a:r>
            <a:r>
              <a:rPr lang="ru-RU" sz="3600" dirty="0" err="1" smtClean="0"/>
              <a:t>жүйесін стратегиялық дамыту</a:t>
            </a:r>
            <a:r>
              <a:rPr lang="ru-RU" sz="3600" dirty="0" smtClean="0"/>
              <a:t> (2001 </a:t>
            </a:r>
            <a:r>
              <a:rPr lang="ru-RU" sz="3600" dirty="0" err="1" smtClean="0"/>
              <a:t>жылдан</a:t>
            </a:r>
            <a:r>
              <a:rPr lang="ru-RU" sz="3600" dirty="0" smtClean="0"/>
              <a:t> </a:t>
            </a:r>
            <a:r>
              <a:rPr lang="ru-RU" sz="3600" dirty="0" err="1" smtClean="0"/>
              <a:t>бастау</a:t>
            </a:r>
            <a:r>
              <a:rPr lang="ru-RU" sz="3600" dirty="0" smtClean="0"/>
              <a:t> </a:t>
            </a:r>
            <a:r>
              <a:rPr lang="ru-RU" sz="3600" dirty="0" err="1" smtClean="0"/>
              <a:t>алған қазіргі кезең</a:t>
            </a:r>
            <a:r>
              <a:rPr lang="ru-RU" sz="3600" dirty="0" smtClean="0"/>
              <a:t>) </a:t>
            </a:r>
          </a:p>
          <a:p>
            <a:pPr>
              <a:buNone/>
            </a:pPr>
            <a:endParaRPr lang="ru-RU" dirty="0" smtClean="0"/>
          </a:p>
          <a:p>
            <a:pPr>
              <a:buNone/>
            </a:pPr>
            <a:r>
              <a:rPr lang="ru-RU" dirty="0" smtClean="0"/>
              <a:t>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normAutofit lnSpcReduction="10000"/>
          </a:bodyPr>
          <a:lstStyle/>
          <a:p>
            <a:pPr>
              <a:buNone/>
            </a:pPr>
            <a:r>
              <a:rPr lang="ru-RU" b="1" dirty="0" err="1" smtClean="0">
                <a:solidFill>
                  <a:schemeClr val="accent5">
                    <a:lumMod val="75000"/>
                  </a:schemeClr>
                </a:solidFill>
              </a:rPr>
              <a:t>Қазіргі қазақстандық білім</a:t>
            </a:r>
            <a:r>
              <a:rPr lang="ru-RU" b="1" dirty="0" smtClean="0">
                <a:solidFill>
                  <a:schemeClr val="accent5">
                    <a:lumMod val="75000"/>
                  </a:schemeClr>
                </a:solidFill>
              </a:rPr>
              <a:t> беру </a:t>
            </a:r>
            <a:r>
              <a:rPr lang="ru-RU" b="1" dirty="0" err="1" smtClean="0">
                <a:solidFill>
                  <a:schemeClr val="accent5">
                    <a:lumMod val="75000"/>
                  </a:schemeClr>
                </a:solidFill>
              </a:rPr>
              <a:t>жүйесі</a:t>
            </a:r>
            <a:endParaRPr lang="ru-RU" b="1" dirty="0" smtClean="0">
              <a:solidFill>
                <a:schemeClr val="accent5">
                  <a:lumMod val="75000"/>
                </a:schemeClr>
              </a:solidFill>
            </a:endParaRPr>
          </a:p>
          <a:p>
            <a:r>
              <a:rPr lang="ru-RU" dirty="0" smtClean="0"/>
              <a:t> «</a:t>
            </a:r>
            <a:r>
              <a:rPr lang="ru-RU" dirty="0" err="1" smtClean="0"/>
              <a:t>Білім</a:t>
            </a:r>
            <a:r>
              <a:rPr lang="ru-RU" dirty="0" smtClean="0"/>
              <a:t> </a:t>
            </a:r>
            <a:r>
              <a:rPr lang="ru-RU" dirty="0" err="1" smtClean="0"/>
              <a:t>туралы</a:t>
            </a:r>
            <a:r>
              <a:rPr lang="ru-RU" dirty="0" smtClean="0"/>
              <a:t>» </a:t>
            </a:r>
            <a:r>
              <a:rPr lang="ru-RU" dirty="0" err="1" smtClean="0"/>
              <a:t>Заң </a:t>
            </a:r>
            <a:r>
              <a:rPr lang="ru-RU" dirty="0" smtClean="0"/>
              <a:t>(1999 </a:t>
            </a:r>
            <a:r>
              <a:rPr lang="ru-RU" dirty="0" err="1" smtClean="0"/>
              <a:t>жыл</a:t>
            </a:r>
            <a:r>
              <a:rPr lang="ru-RU" dirty="0" smtClean="0"/>
              <a:t>)</a:t>
            </a:r>
          </a:p>
          <a:p>
            <a:r>
              <a:rPr lang="ru-RU" dirty="0" smtClean="0"/>
              <a:t> «</a:t>
            </a:r>
            <a:r>
              <a:rPr lang="ru-RU" dirty="0" err="1" smtClean="0"/>
              <a:t>Білім</a:t>
            </a:r>
            <a:r>
              <a:rPr lang="ru-RU" dirty="0" smtClean="0"/>
              <a:t>» </a:t>
            </a:r>
            <a:r>
              <a:rPr lang="ru-RU" dirty="0" err="1" smtClean="0"/>
              <a:t>мемлекеттік</a:t>
            </a:r>
            <a:r>
              <a:rPr lang="ru-RU" dirty="0" smtClean="0"/>
              <a:t> </a:t>
            </a:r>
            <a:r>
              <a:rPr lang="ru-RU" dirty="0" err="1" smtClean="0"/>
              <a:t>бағдарламасы </a:t>
            </a:r>
            <a:r>
              <a:rPr lang="ru-RU" dirty="0" smtClean="0"/>
              <a:t>(2000 </a:t>
            </a:r>
            <a:r>
              <a:rPr lang="ru-RU" dirty="0" err="1" smtClean="0"/>
              <a:t>жыл</a:t>
            </a:r>
            <a:r>
              <a:rPr lang="ru-RU" dirty="0" smtClean="0"/>
              <a:t>)</a:t>
            </a:r>
          </a:p>
          <a:p>
            <a:r>
              <a:rPr lang="ru-RU" dirty="0" smtClean="0"/>
              <a:t>«2010 </a:t>
            </a:r>
            <a:r>
              <a:rPr lang="ru-RU" dirty="0" err="1" smtClean="0"/>
              <a:t>жылға дейінгі</a:t>
            </a:r>
            <a:r>
              <a:rPr lang="ru-RU" dirty="0" smtClean="0"/>
              <a:t> </a:t>
            </a:r>
            <a:r>
              <a:rPr lang="ru-RU" dirty="0" err="1" smtClean="0"/>
              <a:t>білімді</a:t>
            </a:r>
            <a:r>
              <a:rPr lang="ru-RU" dirty="0" smtClean="0"/>
              <a:t> </a:t>
            </a:r>
            <a:r>
              <a:rPr lang="ru-RU" dirty="0" err="1" smtClean="0"/>
              <a:t>дамыту</a:t>
            </a:r>
            <a:r>
              <a:rPr lang="ru-RU" dirty="0" smtClean="0"/>
              <a:t> </a:t>
            </a:r>
            <a:r>
              <a:rPr lang="ru-RU" dirty="0" err="1" smtClean="0"/>
              <a:t>стратегиясы</a:t>
            </a:r>
            <a:r>
              <a:rPr lang="ru-RU" dirty="0" smtClean="0"/>
              <a:t>» (2001 </a:t>
            </a:r>
            <a:r>
              <a:rPr lang="ru-RU" dirty="0" err="1" smtClean="0"/>
              <a:t>жыл</a:t>
            </a:r>
            <a:r>
              <a:rPr lang="ru-RU" dirty="0" smtClean="0"/>
              <a:t>)</a:t>
            </a:r>
          </a:p>
          <a:p>
            <a:r>
              <a:rPr lang="ru-RU" dirty="0" smtClean="0"/>
              <a:t> «2005-2010 </a:t>
            </a:r>
            <a:r>
              <a:rPr lang="ru-RU" dirty="0" err="1" smtClean="0"/>
              <a:t>жылдарға арналған білімді</a:t>
            </a:r>
            <a:r>
              <a:rPr lang="ru-RU" dirty="0" smtClean="0"/>
              <a:t> </a:t>
            </a:r>
            <a:r>
              <a:rPr lang="ru-RU" dirty="0" err="1" smtClean="0"/>
              <a:t>дамытудың мемлекеттік</a:t>
            </a:r>
            <a:r>
              <a:rPr lang="ru-RU" dirty="0" smtClean="0"/>
              <a:t> </a:t>
            </a:r>
            <a:r>
              <a:rPr lang="ru-RU" dirty="0" err="1" smtClean="0"/>
              <a:t>бағдарламасы</a:t>
            </a:r>
            <a:r>
              <a:rPr lang="ru-RU" dirty="0" smtClean="0"/>
              <a:t>» (2004 </a:t>
            </a:r>
            <a:r>
              <a:rPr lang="ru-RU" dirty="0" err="1" smtClean="0"/>
              <a:t>жыл</a:t>
            </a:r>
            <a:r>
              <a:rPr lang="ru-RU" dirty="0" smtClean="0"/>
              <a:t>) </a:t>
            </a:r>
            <a:r>
              <a:rPr lang="ru-RU" dirty="0" err="1" smtClean="0"/>
              <a:t>сияқты стратегиялық нысандағы құжаттармен бекітілген</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24744"/>
            <a:ext cx="8229600" cy="5505475"/>
          </a:xfrm>
        </p:spPr>
        <p:txBody>
          <a:bodyPr>
            <a:normAutofit/>
          </a:bodyPr>
          <a:lstStyle/>
          <a:p>
            <a:pPr algn="just">
              <a:buNone/>
            </a:pPr>
            <a:r>
              <a:rPr lang="kk-KZ" dirty="0" smtClean="0"/>
              <a:t>     </a:t>
            </a:r>
            <a:r>
              <a:rPr lang="kk-KZ" sz="3600" b="1" dirty="0" smtClean="0">
                <a:solidFill>
                  <a:schemeClr val="accent6">
                    <a:lumMod val="50000"/>
                  </a:schemeClr>
                </a:solidFill>
              </a:rPr>
              <a:t>Қазіргі кезедегі ең өзекті мәселенің бірі – бәсекеге қабілетті, еңбек нарығында сұранысқа ие бола алатыдай кәсіби мамандар даярлау. </a:t>
            </a:r>
            <a:r>
              <a:rPr lang="kk-KZ" sz="3600" dirty="0" smtClean="0"/>
              <a:t>Осыған орай жоғары оқу орындарында мамандық алып жатқан студенттерге кәсіби қазақ тілі пәні оқытылады. </a:t>
            </a:r>
            <a:endParaRPr lang="ru-RU" sz="3600" i="1" dirty="0"/>
          </a:p>
        </p:txBody>
      </p:sp>
      <p:sp>
        <p:nvSpPr>
          <p:cNvPr id="4" name="Прямоугольник 3"/>
          <p:cNvSpPr/>
          <p:nvPr/>
        </p:nvSpPr>
        <p:spPr>
          <a:xfrm>
            <a:off x="395536" y="404664"/>
            <a:ext cx="8566191" cy="707886"/>
          </a:xfrm>
          <a:prstGeom prst="rect">
            <a:avLst/>
          </a:prstGeom>
        </p:spPr>
        <p:txBody>
          <a:bodyPr wrap="none">
            <a:spAutoFit/>
          </a:bodyPr>
          <a:lstStyle/>
          <a:p>
            <a:pPr>
              <a:buNone/>
            </a:pPr>
            <a:r>
              <a:rPr lang="kk-KZ" dirty="0" smtClean="0"/>
              <a:t> </a:t>
            </a:r>
            <a:r>
              <a:rPr lang="kk-KZ" sz="4000" dirty="0" smtClean="0"/>
              <a:t>2.</a:t>
            </a:r>
            <a:r>
              <a:rPr lang="kk-KZ" sz="4000" b="1" dirty="0" smtClean="0"/>
              <a:t> </a:t>
            </a:r>
            <a:r>
              <a:rPr lang="kk-KZ" sz="4000" dirty="0" smtClean="0"/>
              <a:t>Кәсіби білім берудің маңыздылығы</a:t>
            </a:r>
            <a:r>
              <a:rPr lang="kk-KZ" dirty="0" smtClean="0"/>
              <a:t>.</a:t>
            </a:r>
            <a:endParaRPr lang="ru-RU"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i="1" dirty="0" smtClean="0"/>
              <a:t>Оқыту барысында бірінші кезекте тіл үйренушілерге </a:t>
            </a:r>
            <a:br>
              <a:rPr lang="kk-KZ" i="1" dirty="0" smtClean="0"/>
            </a:br>
            <a:endParaRPr lang="ru-RU" dirty="0"/>
          </a:p>
        </p:txBody>
      </p:sp>
      <p:graphicFrame>
        <p:nvGraphicFramePr>
          <p:cNvPr id="3" name="Схема 2"/>
          <p:cNvGraphicFramePr/>
          <p:nvPr/>
        </p:nvGraphicFramePr>
        <p:xfrm>
          <a:off x="683568" y="1340768"/>
          <a:ext cx="8280920"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073427"/>
          </a:xfrm>
        </p:spPr>
        <p:txBody>
          <a:bodyPr>
            <a:normAutofit fontScale="92500" lnSpcReduction="10000"/>
          </a:bodyPr>
          <a:lstStyle/>
          <a:p>
            <a:pPr algn="just">
              <a:buNone/>
            </a:pPr>
            <a:r>
              <a:rPr lang="kk-KZ" dirty="0" smtClean="0"/>
              <a:t>      Тіл үйренушілер берілген сөздер мен сөз тіркестерін пайдалана отырып, кәсіби бағытта мәтін құрастырады. Мәтінде қамтылатын материалдар жүйесі мамандыққа байланысты оқытылатын арнайы пәндермен тікелей ұштастыра алынады. Себебі кез келген мамандық иесі өзі таңдаған кәсібінің қыр – сырын жетік меңгеруге мүдделі және өз ойын кәсіби сөйлеу тілінде жеткізуге ұмтылуы оның мамандыққа деген сүйіспеншілігн арттыру мәселесіне келіп тіреледі. </a:t>
            </a:r>
            <a:endParaRPr lang="ru-RU" dirty="0" smtClean="0"/>
          </a:p>
          <a:p>
            <a:pPr algn="just">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1064</Words>
  <Application>Microsoft Office PowerPoint</Application>
  <PresentationFormat>Экран (4:3)</PresentationFormat>
  <Paragraphs>96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Кәсіби білім берудің маңыздылығы.</vt:lpstr>
      <vt:lpstr>Мақсаты</vt:lpstr>
      <vt:lpstr>Жоспар</vt:lpstr>
      <vt:lpstr>Кәсіби білім туралы түсінік.</vt:lpstr>
      <vt:lpstr>Слайд 5</vt:lpstr>
      <vt:lpstr>Слайд 6</vt:lpstr>
      <vt:lpstr>Слайд 7</vt:lpstr>
      <vt:lpstr>Оқыту барысында бірінші кезекте тіл үйренушілерге  </vt:lpstr>
      <vt:lpstr>Слайд 9</vt:lpstr>
      <vt:lpstr>Слайд 10</vt:lpstr>
      <vt:lpstr>Слайд 11</vt:lpstr>
      <vt:lpstr>Слайд 12</vt:lpstr>
      <vt:lpstr>Слайд 13</vt:lpstr>
      <vt:lpstr>Жаттығулар жүйесі – кәсіби ұғымдардың мәні мен мағынасын түсіндіре отырып тілді мамандыққа сай үйрететін, алған тілдік білімді тәжірибемен ұштастырып, шеберлік пен дағдыны қалыптастыру мақсатында орындалатын жұмыс кешені.</vt:lpstr>
      <vt:lpstr>Слайд 15</vt:lpstr>
      <vt:lpstr>Слайд 16</vt:lpstr>
      <vt:lpstr>Слайд 17</vt:lpstr>
      <vt:lpstr>Слайд 18</vt:lpstr>
      <vt:lpstr>Студент мынадай мәселелерді үйренуі тиіс:</vt:lpstr>
      <vt:lpstr>Слайд 20</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Кәсіби білім берудің маңыздылығы.</dc:title>
  <dc:creator>User</dc:creator>
  <cp:lastModifiedBy>User</cp:lastModifiedBy>
  <cp:revision>34</cp:revision>
  <dcterms:created xsi:type="dcterms:W3CDTF">2014-01-25T17:39:27Z</dcterms:created>
  <dcterms:modified xsi:type="dcterms:W3CDTF">2014-01-29T16:54:39Z</dcterms:modified>
</cp:coreProperties>
</file>